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83" r:id="rId3"/>
    <p:sldId id="265" r:id="rId4"/>
    <p:sldId id="284" r:id="rId5"/>
    <p:sldId id="285" r:id="rId6"/>
    <p:sldId id="301" r:id="rId7"/>
    <p:sldId id="299" r:id="rId8"/>
    <p:sldId id="289" r:id="rId9"/>
    <p:sldId id="286" r:id="rId10"/>
    <p:sldId id="292" r:id="rId11"/>
    <p:sldId id="264" r:id="rId12"/>
    <p:sldId id="294" r:id="rId13"/>
    <p:sldId id="260" r:id="rId14"/>
    <p:sldId id="290" r:id="rId15"/>
    <p:sldId id="298" r:id="rId16"/>
    <p:sldId id="287" r:id="rId17"/>
    <p:sldId id="281" r:id="rId18"/>
    <p:sldId id="302" r:id="rId19"/>
    <p:sldId id="30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vl1pPr>
          </a:lstStyle>
          <a:p>
            <a:fld id="{54FA71DD-898A-45BA-9C6E-E6F100C4EF59}" type="datetimeFigureOut">
              <a:rPr lang="en-US" smtClean="0"/>
              <a:pPr/>
              <a:t>8/16/2012</a:t>
            </a:fld>
            <a:endParaRPr lang="en-US" dirty="0"/>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vl1pPr>
          </a:lstStyle>
          <a:p>
            <a:fld id="{63295086-1434-4BA9-BFA1-615E155DA21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96276910-1786-439F-A427-C2389471970D}" type="datetimeFigureOut">
              <a:rPr lang="en-US" smtClean="0"/>
              <a:pPr/>
              <a:t>8/16/2012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331B0246-348F-4278-9715-9D9338937F46}" type="slidenum">
              <a:rPr lang="en-US" smtClean="0"/>
              <a:pPr/>
              <a:t>‹#›</a:t>
            </a:fld>
            <a:endParaRPr lang="en-US" dirty="0"/>
          </a:p>
        </p:txBody>
      </p:sp>
    </p:spTree>
    <p:extLst>
      <p:ext uri="{BB962C8B-B14F-4D97-AF65-F5344CB8AC3E}">
        <p14:creationId xmlns="" xmlns:p14="http://schemas.microsoft.com/office/powerpoint/2010/main" val="337509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City of Jacksonville's Environmental Protection Board and the Environmental Center will present the 2012 Jacksonville Environmental Symposium, "Greening in a Tough Economy." Too often, community leaders focus on the issues of today, instead of clearly visioning the future. As an aid to seeing the path to the future, this symposium will bring together residents, government agencies, utilities and innovators in a forum designed to foster an atmosphere of cooperation in environmental achievement.</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looking more closely at our data to see where the critical needs are or where we’re seeing repetitive problems and dispatching our resources to those areas of need.</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6503"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It comes down to communications, b/c</a:t>
            </a:r>
            <a:r>
              <a:rPr lang="en-US" sz="1200" baseline="0" dirty="0" smtClean="0">
                <a:latin typeface="Arial" pitchFamily="34" charset="0"/>
                <a:cs typeface="Arial" pitchFamily="34" charset="0"/>
              </a:rPr>
              <a:t> with a dialogue, you can begin to build trust, and from there, you can have an open exchange of ideas, and perspectives and begin to find </a:t>
            </a:r>
            <a:r>
              <a:rPr lang="en-US" sz="1200" baseline="0" dirty="0" smtClean="0">
                <a:latin typeface="Arial" pitchFamily="34" charset="0"/>
                <a:cs typeface="Arial" pitchFamily="34" charset="0"/>
              </a:rPr>
              <a:t>solutions. </a:t>
            </a:r>
            <a:endParaRPr lang="en-US" sz="1200" baseline="0" dirty="0" smtClean="0">
              <a:latin typeface="Arial" pitchFamily="34" charset="0"/>
              <a:cs typeface="Arial" pitchFamily="34" charset="0"/>
            </a:endParaRPr>
          </a:p>
          <a:p>
            <a:pPr marL="0" marR="0" indent="0" algn="l" defTabSz="916503"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6503"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 see each phone call, drop-in visitor, inspection, interaction—as an </a:t>
            </a:r>
            <a:r>
              <a:rPr lang="en-US" sz="1200" i="1" dirty="0" smtClean="0">
                <a:latin typeface="Arial" pitchFamily="34" charset="0"/>
                <a:cs typeface="Arial" pitchFamily="34" charset="0"/>
              </a:rPr>
              <a:t>opportunity</a:t>
            </a:r>
            <a:r>
              <a:rPr lang="en-US" sz="1200" dirty="0" smtClean="0">
                <a:latin typeface="Arial" pitchFamily="34" charset="0"/>
                <a:cs typeface="Arial" pitchFamily="34" charset="0"/>
              </a:rPr>
              <a:t> for </a:t>
            </a:r>
            <a:r>
              <a:rPr lang="en-US" sz="1200" dirty="0" smtClean="0">
                <a:solidFill>
                  <a:srgbClr val="0000FF"/>
                </a:solidFill>
                <a:latin typeface="Arial" pitchFamily="34" charset="0"/>
                <a:cs typeface="Arial" pitchFamily="34" charset="0"/>
              </a:rPr>
              <a:t>increasing trust and understanding</a:t>
            </a:r>
            <a:r>
              <a:rPr lang="en-US" sz="1200" dirty="0" smtClean="0">
                <a:latin typeface="Arial" pitchFamily="34" charset="0"/>
                <a:cs typeface="Arial" pitchFamily="34" charset="0"/>
              </a:rPr>
              <a:t>. </a:t>
            </a:r>
          </a:p>
          <a:p>
            <a:pPr defTabSz="916503">
              <a:defRP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defRPr/>
            </a:pPr>
            <a:r>
              <a:rPr lang="en-US" dirty="0" smtClean="0">
                <a:latin typeface="Arial" pitchFamily="34" charset="0"/>
                <a:cs typeface="Arial" pitchFamily="34" charset="0"/>
              </a:rPr>
              <a:t>Now, and perhaps more than ever, we are focusing on driving beneficial outcomes!</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I see many people in this room</a:t>
            </a:r>
            <a:r>
              <a:rPr lang="en-US" baseline="0" dirty="0" smtClean="0"/>
              <a:t> who are “strategic partners,” the fact is that everyone in this room is a stakeholder in our plans to restore &amp; improve the river.</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With greater efficiency and effectiveness, a new focus on compliance assistance, and the use of different strategies, DEP is responding to new challenges while accomplishing our primary mission—protecting and preserving the environment for all of us.</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year Sec Vinyard laid out 3 bold, important and clear priorities for our agency.</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r>
              <a:rPr lang="en-US" dirty="0" smtClean="0">
                <a:latin typeface="Arial" pitchFamily="34" charset="0"/>
                <a:cs typeface="Arial" pitchFamily="34" charset="0"/>
              </a:rPr>
              <a:t>Locally, our efforts to restore and protect the St. Johns River (SJR) will positively impact NE FL – as so much of our regional economy depends on a healthy SJR. </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Many firms are now developing successful green business strategies to drive innovation and sustainable environmental solutions.</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about raising the accountability bar. </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slice of the resource pie is getting smaller</a:t>
            </a:r>
            <a:r>
              <a:rPr lang="en-US" baseline="0" dirty="0" smtClean="0"/>
              <a:t> and smaller!</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Re-thinking how we get from A </a:t>
            </a:r>
            <a:r>
              <a:rPr lang="en-US" dirty="0" smtClean="0">
                <a:latin typeface="Lucida Sans Unicode"/>
                <a:cs typeface="Lucida Sans Unicode"/>
              </a:rPr>
              <a:t>→ B. </a:t>
            </a:r>
            <a:r>
              <a:rPr lang="en-US" sz="1200" dirty="0" smtClean="0">
                <a:latin typeface="Arial" pitchFamily="34" charset="0"/>
                <a:cs typeface="Arial" pitchFamily="34" charset="0"/>
              </a:rPr>
              <a:t>So,</a:t>
            </a:r>
            <a:r>
              <a:rPr lang="en-US" sz="1200" baseline="0" dirty="0" smtClean="0">
                <a:latin typeface="Arial" pitchFamily="34" charset="0"/>
                <a:cs typeface="Arial" pitchFamily="34" charset="0"/>
              </a:rPr>
              <a:t> w</a:t>
            </a:r>
            <a:r>
              <a:rPr lang="en-US" sz="1200" dirty="0" smtClean="0">
                <a:latin typeface="Arial" pitchFamily="34" charset="0"/>
                <a:cs typeface="Arial" pitchFamily="34" charset="0"/>
              </a:rPr>
              <a:t>e’re reaching out to businesses, trade groups, homeowners associations, contractors, local governments and other organizations – and providing continuing education meetings, Q&amp;A sessions, and targeted compliance workshops. </a:t>
            </a:r>
          </a:p>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too many years ago, what would happen</a:t>
            </a:r>
            <a:r>
              <a:rPr lang="en-US" baseline="0" dirty="0" smtClean="0"/>
              <a:t> is that regulators would identify a problem, develop a “solution”—a new regulations or a new requirement, and toss it over the fence to the regulated community and say “here it is, good luck with that.”  “We’ll check back with you in a few months, to see how you’re doing!” Fortunately, that’s not the approach we’re taking in Florida!</a:t>
            </a:r>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63A7E6-20F5-490B-B3DB-C1DE95491127}" type="datetime1">
              <a:rPr lang="en-US" smtClean="0"/>
              <a:pPr/>
              <a:t>8/16/2012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46088-75BF-46A7-B331-6A2E81165F88}" type="datetime1">
              <a:rPr lang="en-US" smtClean="0"/>
              <a:pPr/>
              <a:t>8/16/2012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F2E32-1EA8-43D4-A3BF-1CDC53311F76}" type="datetime1">
              <a:rPr lang="en-US" smtClean="0"/>
              <a:pPr/>
              <a:t>8/16/2012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41B56-F1C1-4B9C-86AB-A9C4D2348069}" type="datetime1">
              <a:rPr lang="en-US" smtClean="0"/>
              <a:pPr/>
              <a:t>8/16/2012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23A0E-ADE9-485C-AFA2-8C195DFCC04A}" type="datetime1">
              <a:rPr lang="en-US" smtClean="0"/>
              <a:pPr/>
              <a:t>8/16/2012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60AB7-E2BD-4D27-A395-863AE9EFBE30}" type="datetime1">
              <a:rPr lang="en-US" smtClean="0"/>
              <a:pPr/>
              <a:t>8/16/2012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3A23FF-FE1C-41AE-A1D4-3F7E67105448}" type="datetime1">
              <a:rPr lang="en-US" smtClean="0"/>
              <a:pPr/>
              <a:t>8/16/2012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1A963-0986-4E84-AE91-57E03B800C7E}" type="datetime1">
              <a:rPr lang="en-US" smtClean="0"/>
              <a:pPr/>
              <a:t>8/16/2012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02710-F92E-4BB7-AAC7-AEC0FED14E57}" type="datetime1">
              <a:rPr lang="en-US" smtClean="0"/>
              <a:pPr/>
              <a:t>8/16/2012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BDE6-C580-49F4-8967-B64FD3048913}" type="datetime1">
              <a:rPr lang="en-US" smtClean="0"/>
              <a:pPr/>
              <a:t>8/16/2012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4B4DA-8766-46BE-8F10-35EA21271E5A}" type="datetime1">
              <a:rPr lang="en-US" smtClean="0"/>
              <a:pPr/>
              <a:t>8/16/2012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515C9C-B0D4-49C7-83C7-4BF66E55645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43E03-91FF-4BAF-9E2C-6D164A2D73C0}" type="datetime1">
              <a:rPr lang="en-US" smtClean="0"/>
              <a:pPr/>
              <a:t>8/16/2012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15C9C-B0D4-49C7-83C7-4BF66E5564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motortrend.com/roadtests/coupes/112_0601_bugatti_veyron/photo_05.html"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Greg.Strong@dep.state.fl.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1981200" y="1519535"/>
            <a:ext cx="5181600" cy="461665"/>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Northeast District</a:t>
            </a:r>
            <a:endParaRPr lang="en-US" sz="2400" b="1" dirty="0">
              <a:solidFill>
                <a:schemeClr val="bg1"/>
              </a:solidFill>
              <a:latin typeface="Arial" pitchFamily="34" charset="0"/>
              <a:cs typeface="Arial" pitchFamily="34" charset="0"/>
            </a:endParaRPr>
          </a:p>
        </p:txBody>
      </p:sp>
      <p:sp>
        <p:nvSpPr>
          <p:cNvPr id="5" name="TextBox 4"/>
          <p:cNvSpPr txBox="1"/>
          <p:nvPr/>
        </p:nvSpPr>
        <p:spPr>
          <a:xfrm>
            <a:off x="2286000" y="2743200"/>
            <a:ext cx="4572000" cy="1938992"/>
          </a:xfrm>
          <a:prstGeom prst="rect">
            <a:avLst/>
          </a:prstGeom>
          <a:noFill/>
        </p:spPr>
        <p:txBody>
          <a:bodyPr wrap="square" rtlCol="0">
            <a:spAutoFit/>
          </a:bodyPr>
          <a:lstStyle/>
          <a:p>
            <a:pPr algn="ctr"/>
            <a:r>
              <a:rPr lang="en-US" sz="4000" b="1" dirty="0" smtClean="0">
                <a:solidFill>
                  <a:srgbClr val="0000FF"/>
                </a:solidFill>
                <a:latin typeface="Arial" pitchFamily="34" charset="0"/>
                <a:cs typeface="Arial" pitchFamily="34" charset="0"/>
              </a:rPr>
              <a:t>Jacksonville’s Environmental Symposium </a:t>
            </a:r>
            <a:endParaRPr lang="en-US" sz="40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324600" cy="707886"/>
          </a:xfrm>
          <a:prstGeom prst="rect">
            <a:avLst/>
          </a:prstGeom>
          <a:noFill/>
        </p:spPr>
        <p:txBody>
          <a:bodyPr wrap="square" rtlCol="0">
            <a:spAutoFit/>
          </a:bodyPr>
          <a:lstStyle/>
          <a:p>
            <a:pPr algn="ctr"/>
            <a:r>
              <a:rPr lang="en-US" sz="4000" b="1" dirty="0" smtClean="0">
                <a:solidFill>
                  <a:schemeClr val="bg1"/>
                </a:solidFill>
                <a:latin typeface="Arial"/>
                <a:cs typeface="Arial"/>
              </a:rPr>
              <a:t>Targeted Training</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4419600" cy="4525963"/>
          </a:xfrm>
        </p:spPr>
        <p:txBody>
          <a:bodyPr>
            <a:normAutofit/>
          </a:bodyPr>
          <a:lstStyle/>
          <a:p>
            <a:pPr>
              <a:buClr>
                <a:srgbClr val="00CC99"/>
              </a:buClr>
            </a:pPr>
            <a:r>
              <a:rPr lang="en-US" sz="2400" dirty="0" smtClean="0">
                <a:latin typeface="Arial" pitchFamily="34" charset="0"/>
                <a:cs typeface="Arial" pitchFamily="34" charset="0"/>
              </a:rPr>
              <a:t>Taking a </a:t>
            </a:r>
            <a:r>
              <a:rPr lang="en-US" sz="2400" dirty="0" smtClean="0">
                <a:solidFill>
                  <a:srgbClr val="0000FF"/>
                </a:solidFill>
                <a:latin typeface="Arial" pitchFamily="34" charset="0"/>
                <a:cs typeface="Arial" pitchFamily="34" charset="0"/>
              </a:rPr>
              <a:t>proactive</a:t>
            </a:r>
            <a:r>
              <a:rPr lang="en-US" sz="2400" dirty="0" smtClean="0">
                <a:latin typeface="Arial" pitchFamily="34" charset="0"/>
                <a:cs typeface="Arial" pitchFamily="34" charset="0"/>
              </a:rPr>
              <a:t> approach to compliance</a:t>
            </a:r>
          </a:p>
          <a:p>
            <a:pPr>
              <a:buClr>
                <a:srgbClr val="00CC99"/>
              </a:buClr>
            </a:pPr>
            <a:r>
              <a:rPr lang="en-US" sz="2400" dirty="0" smtClean="0">
                <a:latin typeface="Arial" pitchFamily="34" charset="0"/>
                <a:cs typeface="Arial" pitchFamily="34" charset="0"/>
              </a:rPr>
              <a:t>Aligning expectations</a:t>
            </a:r>
          </a:p>
          <a:p>
            <a:pPr>
              <a:buClr>
                <a:srgbClr val="00CC99"/>
              </a:buClr>
            </a:pPr>
            <a:r>
              <a:rPr lang="en-US" sz="2400" dirty="0" smtClean="0">
                <a:latin typeface="Arial" pitchFamily="34" charset="0"/>
                <a:cs typeface="Arial" pitchFamily="34" charset="0"/>
              </a:rPr>
              <a:t>Improving compliance rates </a:t>
            </a:r>
          </a:p>
          <a:p>
            <a:pPr>
              <a:buClr>
                <a:srgbClr val="00CC99"/>
              </a:buClr>
            </a:pPr>
            <a:r>
              <a:rPr lang="en-US" sz="2400" dirty="0" smtClean="0">
                <a:latin typeface="Arial" pitchFamily="34" charset="0"/>
                <a:cs typeface="Arial" pitchFamily="34" charset="0"/>
              </a:rPr>
              <a:t>Optimizing resources</a:t>
            </a:r>
          </a:p>
          <a:p>
            <a:pPr>
              <a:buClr>
                <a:srgbClr val="00CC99"/>
              </a:buClr>
            </a:pPr>
            <a:r>
              <a:rPr lang="en-US" sz="2400" dirty="0" smtClean="0">
                <a:latin typeface="Arial" pitchFamily="34" charset="0"/>
                <a:cs typeface="Arial" pitchFamily="34" charset="0"/>
              </a:rPr>
              <a:t>Saving money </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10</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9" name="Picture 8" descr="C:\Documents and Settings\Vigliotti_A\Desktop\2009 Stretch Goals\March 18 CBP\CIMG0009.JPG"/>
          <p:cNvPicPr>
            <a:picLocks noChangeAspect="1"/>
          </p:cNvPicPr>
          <p:nvPr/>
        </p:nvPicPr>
        <p:blipFill>
          <a:blip r:embed="rId5" cstate="print"/>
          <a:srcRect/>
          <a:stretch>
            <a:fillRect/>
          </a:stretch>
        </p:blipFill>
        <p:spPr bwMode="auto">
          <a:xfrm>
            <a:off x="5257800" y="1676400"/>
            <a:ext cx="3659263" cy="2834640"/>
          </a:xfrm>
          <a:prstGeom prst="rect">
            <a:avLst/>
          </a:prstGeom>
          <a:noFill/>
          <a:ln w="38100">
            <a:solidFill>
              <a:schemeClr val="tx2"/>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707886"/>
          </a:xfrm>
          <a:prstGeom prst="rect">
            <a:avLst/>
          </a:prstGeom>
          <a:noFill/>
        </p:spPr>
        <p:txBody>
          <a:bodyPr wrap="square" rtlCol="0">
            <a:spAutoFit/>
          </a:bodyPr>
          <a:lstStyle/>
          <a:p>
            <a:pPr algn="ctr"/>
            <a:r>
              <a:rPr lang="en-US" sz="4000" b="1" dirty="0" smtClean="0">
                <a:solidFill>
                  <a:schemeClr val="bg1"/>
                </a:solidFill>
                <a:latin typeface="Arial"/>
                <a:cs typeface="Arial"/>
              </a:rPr>
              <a:t>Building Trust</a:t>
            </a:r>
            <a:endParaRPr lang="en-US" sz="4000" b="1" dirty="0">
              <a:solidFill>
                <a:schemeClr val="bg1"/>
              </a:solidFill>
              <a:latin typeface="Arial"/>
              <a:cs typeface="Arial"/>
            </a:endParaRPr>
          </a:p>
        </p:txBody>
      </p:sp>
      <p:sp>
        <p:nvSpPr>
          <p:cNvPr id="12" name="Content Placeholder 11"/>
          <p:cNvSpPr>
            <a:spLocks noGrp="1"/>
          </p:cNvSpPr>
          <p:nvPr>
            <p:ph idx="1"/>
          </p:nvPr>
        </p:nvSpPr>
        <p:spPr/>
        <p:txBody>
          <a:bodyPr>
            <a:normAutofit/>
          </a:bodyPr>
          <a:lstStyle/>
          <a:p>
            <a:pPr>
              <a:buClr>
                <a:srgbClr val="00CC99"/>
              </a:buClr>
            </a:pPr>
            <a:r>
              <a:rPr lang="en-US" sz="2400" dirty="0" smtClean="0">
                <a:latin typeface="Arial" pitchFamily="34" charset="0"/>
                <a:cs typeface="Arial" pitchFamily="34" charset="0"/>
              </a:rPr>
              <a:t>Compliance assistance can be challenging and it takes time. </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However, day-to-day, informal encounters are some of the best opportunities to establish goodwill, trust and clear expectations – all of which can help improve compliance and environmental stewardship.  </a:t>
            </a:r>
          </a:p>
          <a:p>
            <a:endParaRPr lang="en-US" sz="2400" dirty="0" smtClean="0">
              <a:latin typeface="Arial" pitchFamily="34" charset="0"/>
              <a:cs typeface="Arial" pitchFamily="34" charset="0"/>
            </a:endParaRPr>
          </a:p>
          <a:p>
            <a:endParaRPr lang="en-US" sz="1800" dirty="0"/>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11</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9" name="Picture 2" descr="C:\Documents and Settings\Jenkins_MA\Local Settings\Temporary Internet Files\Content.IE5\3VUFZ5B7\MP900227656[1].jpg"/>
          <p:cNvPicPr>
            <a:picLocks noChangeAspect="1" noChangeArrowheads="1"/>
          </p:cNvPicPr>
          <p:nvPr/>
        </p:nvPicPr>
        <p:blipFill>
          <a:blip r:embed="rId5" cstate="print"/>
          <a:srcRect/>
          <a:stretch>
            <a:fillRect/>
          </a:stretch>
        </p:blipFill>
        <p:spPr bwMode="auto">
          <a:xfrm>
            <a:off x="5943600" y="4495800"/>
            <a:ext cx="2743200" cy="18150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707886"/>
          </a:xfrm>
          <a:prstGeom prst="rect">
            <a:avLst/>
          </a:prstGeom>
          <a:noFill/>
        </p:spPr>
        <p:txBody>
          <a:bodyPr wrap="square" rtlCol="0">
            <a:spAutoFit/>
          </a:bodyPr>
          <a:lstStyle/>
          <a:p>
            <a:pPr algn="ctr"/>
            <a:r>
              <a:rPr lang="en-US" sz="4000" b="1" dirty="0" smtClean="0">
                <a:solidFill>
                  <a:schemeClr val="bg1"/>
                </a:solidFill>
                <a:latin typeface="Arial"/>
                <a:cs typeface="Arial"/>
              </a:rPr>
              <a:t>“Moving the needle”</a:t>
            </a:r>
            <a:endParaRPr lang="en-US" sz="4000" b="1" dirty="0">
              <a:solidFill>
                <a:schemeClr val="bg1"/>
              </a:solidFill>
              <a:latin typeface="Arial"/>
              <a:cs typeface="Arial"/>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12</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54274" name="Picture 2" descr="Bugatti Veyron 164 Interior View Gauge Cluster  photo">
            <a:hlinkClick r:id="rId5"/>
          </p:cNvPr>
          <p:cNvPicPr>
            <a:picLocks noChangeAspect="1" noChangeArrowheads="1"/>
          </p:cNvPicPr>
          <p:nvPr/>
        </p:nvPicPr>
        <p:blipFill>
          <a:blip r:embed="rId6" cstate="print"/>
          <a:srcRect/>
          <a:stretch>
            <a:fillRect/>
          </a:stretch>
        </p:blipFill>
        <p:spPr bwMode="auto">
          <a:xfrm>
            <a:off x="0" y="1066800"/>
            <a:ext cx="9144000" cy="56121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1524000" y="206514"/>
            <a:ext cx="6172200" cy="707886"/>
          </a:xfrm>
          <a:prstGeom prst="rect">
            <a:avLst/>
          </a:prstGeom>
          <a:noFill/>
        </p:spPr>
        <p:txBody>
          <a:bodyPr wrap="square" rtlCol="0">
            <a:spAutoFit/>
          </a:bodyPr>
          <a:lstStyle/>
          <a:p>
            <a:pPr algn="ctr"/>
            <a:r>
              <a:rPr lang="en-US" sz="4000" b="1" dirty="0" smtClean="0">
                <a:solidFill>
                  <a:schemeClr val="bg1"/>
                </a:solidFill>
                <a:latin typeface="Arial"/>
                <a:cs typeface="Arial"/>
              </a:rPr>
              <a:t>Improving Compliance</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219200"/>
            <a:ext cx="4419600" cy="4906963"/>
          </a:xfrm>
        </p:spPr>
        <p:txBody>
          <a:bodyPr>
            <a:normAutofit/>
          </a:bodyPr>
          <a:lstStyle/>
          <a:p>
            <a:pPr marL="1588" indent="-1588">
              <a:buNone/>
            </a:pPr>
            <a:endParaRPr lang="en-US" sz="2000" dirty="0" smtClean="0">
              <a:latin typeface="Arial" pitchFamily="34" charset="0"/>
              <a:cs typeface="Arial" pitchFamily="34" charset="0"/>
            </a:endParaRPr>
          </a:p>
          <a:p>
            <a:pPr marL="463550" lvl="0" indent="-231775">
              <a:buClr>
                <a:srgbClr val="00CC99"/>
              </a:buClr>
            </a:pPr>
            <a:r>
              <a:rPr lang="en-US" sz="2400" dirty="0" smtClean="0">
                <a:latin typeface="Arial" pitchFamily="34" charset="0"/>
                <a:cs typeface="Arial" pitchFamily="34" charset="0"/>
              </a:rPr>
              <a:t>Last year, NED’s HW team provided training to more than 800 external customers.</a:t>
            </a:r>
          </a:p>
          <a:p>
            <a:pPr marL="463550" lvl="0" indent="-231775">
              <a:buClr>
                <a:srgbClr val="00CC99"/>
              </a:buClr>
            </a:pPr>
            <a:r>
              <a:rPr lang="en-US" sz="2400" dirty="0" smtClean="0">
                <a:latin typeface="Arial" pitchFamily="34" charset="0"/>
                <a:cs typeface="Arial" pitchFamily="34" charset="0"/>
              </a:rPr>
              <a:t>25 meetings, classes and workshops</a:t>
            </a:r>
          </a:p>
          <a:p>
            <a:pPr marL="463550" lvl="0" indent="-231775">
              <a:buClr>
                <a:srgbClr val="00CC99"/>
              </a:buClr>
            </a:pPr>
            <a:r>
              <a:rPr lang="en-US" sz="2400" dirty="0" smtClean="0">
                <a:latin typeface="Arial" pitchFamily="34" charset="0"/>
                <a:cs typeface="Arial" pitchFamily="34" charset="0"/>
              </a:rPr>
              <a:t>NE FL Safety Council, JAA, Camp Blanding, FCMA</a:t>
            </a:r>
          </a:p>
          <a:p>
            <a:pPr marL="463550" lvl="0" indent="-231775">
              <a:buClr>
                <a:srgbClr val="00CC99"/>
              </a:buClr>
              <a:buNone/>
            </a:pPr>
            <a:endParaRPr lang="en-US" sz="2400" dirty="0" smtClean="0">
              <a:latin typeface="Arial" pitchFamily="34" charset="0"/>
              <a:cs typeface="Arial" pitchFamily="34" charset="0"/>
            </a:endParaRPr>
          </a:p>
          <a:p>
            <a:pPr marL="463550" lvl="0" indent="-231775">
              <a:buClr>
                <a:srgbClr val="00CC99"/>
              </a:buClr>
            </a:pPr>
            <a:r>
              <a:rPr lang="en-US" sz="2400" b="1" dirty="0" smtClean="0">
                <a:solidFill>
                  <a:srgbClr val="0000FF"/>
                </a:solidFill>
                <a:latin typeface="Arial" pitchFamily="34" charset="0"/>
                <a:cs typeface="Arial" pitchFamily="34" charset="0"/>
              </a:rPr>
              <a:t>This helped to achieve a 99% compliance rate!</a:t>
            </a:r>
          </a:p>
          <a:p>
            <a:pPr marL="463550" lvl="0" indent="-231775"/>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13</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3" cstate="print"/>
          <a:stretch>
            <a:fillRect/>
          </a:stretch>
        </p:blipFill>
        <p:spPr>
          <a:xfrm>
            <a:off x="228600" y="191379"/>
            <a:ext cx="990600" cy="646821"/>
          </a:xfrm>
          <a:prstGeom prst="rect">
            <a:avLst/>
          </a:prstGeom>
        </p:spPr>
      </p:pic>
      <p:pic>
        <p:nvPicPr>
          <p:cNvPr id="9" name="Picture 2" descr="C:\Users\Daddy\AppData\Local\Microsoft\Windows\Temporary Internet Files\Content.IE5\VOQHUOIT\HW Training 01122012 018.jpg"/>
          <p:cNvPicPr>
            <a:picLocks noChangeAspect="1" noChangeArrowheads="1"/>
          </p:cNvPicPr>
          <p:nvPr/>
        </p:nvPicPr>
        <p:blipFill>
          <a:blip r:embed="rId4" cstate="print"/>
          <a:srcRect/>
          <a:stretch>
            <a:fillRect/>
          </a:stretch>
        </p:blipFill>
        <p:spPr bwMode="auto">
          <a:xfrm>
            <a:off x="4953000" y="4038600"/>
            <a:ext cx="2990462" cy="2241942"/>
          </a:xfrm>
          <a:prstGeom prst="rect">
            <a:avLst/>
          </a:prstGeom>
          <a:noFill/>
        </p:spPr>
      </p:pic>
      <p:pic>
        <p:nvPicPr>
          <p:cNvPr id="11" name="Picture 2" descr="ftp://ftp.dep.state.fl.us/pub/incoming/NAHMMA/2012-05-08%2008.51.09.jpg"/>
          <p:cNvPicPr>
            <a:picLocks noChangeAspect="1" noChangeArrowheads="1"/>
          </p:cNvPicPr>
          <p:nvPr/>
        </p:nvPicPr>
        <p:blipFill>
          <a:blip r:embed="rId5" cstate="print"/>
          <a:srcRect/>
          <a:stretch>
            <a:fillRect/>
          </a:stretch>
        </p:blipFill>
        <p:spPr bwMode="auto">
          <a:xfrm>
            <a:off x="4953000" y="1676400"/>
            <a:ext cx="2926080" cy="2194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 calcmode="lin" valueType="num">
                                      <p:cBhvr additive="base">
                                        <p:cTn id="7"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1524000" y="206514"/>
            <a:ext cx="6781800" cy="707886"/>
          </a:xfrm>
          <a:prstGeom prst="rect">
            <a:avLst/>
          </a:prstGeom>
          <a:noFill/>
        </p:spPr>
        <p:txBody>
          <a:bodyPr wrap="square" rtlCol="0">
            <a:spAutoFit/>
          </a:bodyPr>
          <a:lstStyle/>
          <a:p>
            <a:pPr algn="ctr"/>
            <a:r>
              <a:rPr lang="en-US" sz="4000" b="1" dirty="0" smtClean="0">
                <a:solidFill>
                  <a:schemeClr val="bg1"/>
                </a:solidFill>
                <a:latin typeface="Arial"/>
                <a:cs typeface="Arial"/>
              </a:rPr>
              <a:t>Leveraging our resources</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5029200" cy="4525963"/>
          </a:xfrm>
        </p:spPr>
        <p:txBody>
          <a:bodyPr>
            <a:normAutofit lnSpcReduction="10000"/>
          </a:bodyPr>
          <a:lstStyle/>
          <a:p>
            <a:pPr marL="0" indent="0">
              <a:buNone/>
            </a:pPr>
            <a:r>
              <a:rPr lang="en-US" sz="2400" dirty="0" smtClean="0">
                <a:solidFill>
                  <a:srgbClr val="0000FF"/>
                </a:solidFill>
                <a:latin typeface="Arial" pitchFamily="34" charset="0"/>
                <a:cs typeface="Arial" pitchFamily="34" charset="0"/>
              </a:rPr>
              <a:t>Our partnerships with key stakeholders </a:t>
            </a:r>
            <a:r>
              <a:rPr lang="en-US" sz="2400" dirty="0" smtClean="0">
                <a:solidFill>
                  <a:srgbClr val="0000FF"/>
                </a:solidFill>
                <a:latin typeface="Arial" pitchFamily="34" charset="0"/>
                <a:cs typeface="Arial" pitchFamily="34" charset="0"/>
              </a:rPr>
              <a:t>enable </a:t>
            </a:r>
            <a:r>
              <a:rPr lang="en-US" sz="2400" dirty="0" smtClean="0">
                <a:solidFill>
                  <a:srgbClr val="0000FF"/>
                </a:solidFill>
                <a:latin typeface="Arial" pitchFamily="34" charset="0"/>
                <a:cs typeface="Arial" pitchFamily="34" charset="0"/>
              </a:rPr>
              <a:t>us to:</a:t>
            </a:r>
          </a:p>
          <a:p>
            <a:pPr marL="573088" lvl="0" indent="-231775"/>
            <a:endParaRPr lang="en-US" sz="2400" dirty="0" smtClean="0">
              <a:latin typeface="Arial" pitchFamily="34" charset="0"/>
              <a:cs typeface="Arial" pitchFamily="34" charset="0"/>
            </a:endParaRPr>
          </a:p>
          <a:p>
            <a:pPr marL="573088" lvl="0" indent="-231775"/>
            <a:r>
              <a:rPr lang="en-US" sz="2400" dirty="0" smtClean="0">
                <a:latin typeface="Arial" pitchFamily="34" charset="0"/>
                <a:cs typeface="Arial" pitchFamily="34" charset="0"/>
              </a:rPr>
              <a:t>Share information and intel</a:t>
            </a:r>
          </a:p>
          <a:p>
            <a:pPr marL="573088" lvl="0" indent="-231775">
              <a:buNone/>
            </a:pPr>
            <a:endParaRPr lang="en-US" sz="2400" dirty="0" smtClean="0">
              <a:latin typeface="Arial" pitchFamily="34" charset="0"/>
              <a:cs typeface="Arial" pitchFamily="34" charset="0"/>
            </a:endParaRPr>
          </a:p>
          <a:p>
            <a:pPr marL="573088" indent="-231775"/>
            <a:r>
              <a:rPr lang="en-US" sz="2400" dirty="0" smtClean="0">
                <a:latin typeface="Arial" pitchFamily="34" charset="0"/>
                <a:cs typeface="Arial" pitchFamily="34" charset="0"/>
              </a:rPr>
              <a:t>Collaborate</a:t>
            </a:r>
          </a:p>
          <a:p>
            <a:pPr marL="573088" lvl="0" indent="-231775"/>
            <a:endParaRPr lang="en-US" sz="2400" dirty="0" smtClean="0">
              <a:latin typeface="Arial" pitchFamily="34" charset="0"/>
              <a:cs typeface="Arial" pitchFamily="34" charset="0"/>
            </a:endParaRPr>
          </a:p>
          <a:p>
            <a:pPr marL="573088" lvl="0" indent="-231775"/>
            <a:r>
              <a:rPr lang="en-US" sz="2400" dirty="0" smtClean="0">
                <a:latin typeface="Arial" pitchFamily="34" charset="0"/>
                <a:cs typeface="Arial" pitchFamily="34" charset="0"/>
              </a:rPr>
              <a:t>Connect with more people  </a:t>
            </a:r>
          </a:p>
          <a:p>
            <a:pPr marL="573088" lvl="0" indent="-231775"/>
            <a:endParaRPr lang="en-US" sz="2400" dirty="0" smtClean="0">
              <a:latin typeface="Arial" pitchFamily="34" charset="0"/>
              <a:cs typeface="Arial" pitchFamily="34" charset="0"/>
            </a:endParaRPr>
          </a:p>
          <a:p>
            <a:pPr marL="573088" lvl="0" indent="-231775"/>
            <a:r>
              <a:rPr lang="en-US" sz="2400" dirty="0" smtClean="0">
                <a:latin typeface="Arial" pitchFamily="34" charset="0"/>
                <a:cs typeface="Arial" pitchFamily="34" charset="0"/>
              </a:rPr>
              <a:t>Deliver better environmental outcomes!</a:t>
            </a: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14</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3" cstate="print"/>
          <a:stretch>
            <a:fillRect/>
          </a:stretch>
        </p:blipFill>
        <p:spPr>
          <a:xfrm>
            <a:off x="228600" y="191379"/>
            <a:ext cx="990600" cy="646821"/>
          </a:xfrm>
          <a:prstGeom prst="rect">
            <a:avLst/>
          </a:prstGeom>
        </p:spPr>
      </p:pic>
      <p:pic>
        <p:nvPicPr>
          <p:cNvPr id="9" name="Picture 5" descr="http://mm04.nasaimages.org/MediaManager/srvr?mediafile=/JP2K/nasaNAS-5-NA/25595/GPN-2000-001182.jp2&amp;userid=1&amp;username=admin&amp;resolution=5&amp;servertype=JVA&amp;cid=5&amp;iid=nasaNAS&amp;vcid=NA&amp;usergroup=GRIN_-_NASA-5-Admin&amp;profileid=21/uffff&amp;x=0&amp;y=0&amp;width=750&amp;height=750&amp;level=2"/>
          <p:cNvPicPr>
            <a:picLocks noChangeAspect="1" noChangeArrowheads="1"/>
          </p:cNvPicPr>
          <p:nvPr/>
        </p:nvPicPr>
        <p:blipFill>
          <a:blip r:embed="rId4" cstate="print"/>
          <a:srcRect/>
          <a:stretch>
            <a:fillRect/>
          </a:stretch>
        </p:blipFill>
        <p:spPr bwMode="auto">
          <a:xfrm>
            <a:off x="5486400" y="2133600"/>
            <a:ext cx="3143250" cy="3143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172200" cy="707886"/>
          </a:xfrm>
          <a:prstGeom prst="rect">
            <a:avLst/>
          </a:prstGeom>
          <a:noFill/>
        </p:spPr>
        <p:txBody>
          <a:bodyPr wrap="square" rtlCol="0">
            <a:spAutoFit/>
          </a:bodyPr>
          <a:lstStyle/>
          <a:p>
            <a:pPr algn="ctr"/>
            <a:r>
              <a:rPr lang="en-US" sz="4000" b="1" dirty="0" smtClean="0">
                <a:solidFill>
                  <a:schemeClr val="bg1"/>
                </a:solidFill>
                <a:latin typeface="Arial"/>
                <a:cs typeface="Arial"/>
              </a:rPr>
              <a:t>Benefits of collaboration</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219200"/>
            <a:ext cx="7391400" cy="4906963"/>
          </a:xfrm>
        </p:spPr>
        <p:txBody>
          <a:bodyPr>
            <a:normAutofit/>
          </a:bodyPr>
          <a:lstStyle/>
          <a:p>
            <a:pPr marL="1588" indent="-1588">
              <a:buNone/>
            </a:pPr>
            <a:endParaRPr lang="en-US" sz="2000" dirty="0" smtClean="0">
              <a:latin typeface="Arial" pitchFamily="34" charset="0"/>
              <a:cs typeface="Arial" pitchFamily="34" charset="0"/>
            </a:endParaRPr>
          </a:p>
          <a:p>
            <a:pPr marL="463550" lvl="0" indent="-231775"/>
            <a:endParaRPr lang="en-US" sz="2400" dirty="0" smtClean="0">
              <a:latin typeface="Arial" pitchFamily="34" charset="0"/>
              <a:cs typeface="Arial" pitchFamily="34" charset="0"/>
            </a:endParaRPr>
          </a:p>
          <a:p>
            <a:pPr marL="463550" lvl="0" indent="-231775">
              <a:buClr>
                <a:srgbClr val="00CC99"/>
              </a:buClr>
            </a:pPr>
            <a:r>
              <a:rPr lang="en-US" sz="2400" dirty="0" smtClean="0">
                <a:latin typeface="Arial" pitchFamily="34" charset="0"/>
                <a:cs typeface="Arial" pitchFamily="34" charset="0"/>
              </a:rPr>
              <a:t>Development/implementation of LSJR BMAPs</a:t>
            </a:r>
          </a:p>
          <a:p>
            <a:pPr marL="463550" lvl="0" indent="-231775">
              <a:buClr>
                <a:srgbClr val="00CC99"/>
              </a:buClr>
            </a:pPr>
            <a:r>
              <a:rPr lang="en-US" sz="2400" dirty="0" smtClean="0">
                <a:latin typeface="Arial" pitchFamily="34" charset="0"/>
                <a:cs typeface="Arial" pitchFamily="34" charset="0"/>
              </a:rPr>
              <a:t>Significant, multi-year effort</a:t>
            </a:r>
          </a:p>
          <a:p>
            <a:pPr marL="463550" lvl="0" indent="-231775">
              <a:buClr>
                <a:srgbClr val="00CC99"/>
              </a:buClr>
            </a:pPr>
            <a:r>
              <a:rPr lang="en-US" sz="2400" dirty="0" smtClean="0">
                <a:latin typeface="Arial" pitchFamily="34" charset="0"/>
                <a:cs typeface="Arial" pitchFamily="34" charset="0"/>
              </a:rPr>
              <a:t>Numerous stakeholders</a:t>
            </a:r>
          </a:p>
          <a:p>
            <a:pPr marL="463550" lvl="0" indent="-231775">
              <a:buClr>
                <a:srgbClr val="00CC99"/>
              </a:buClr>
            </a:pPr>
            <a:r>
              <a:rPr lang="en-US" sz="2400" dirty="0" smtClean="0">
                <a:latin typeface="Arial" pitchFamily="34" charset="0"/>
                <a:cs typeface="Arial" pitchFamily="34" charset="0"/>
              </a:rPr>
              <a:t>Substantial nutrient reductions</a:t>
            </a:r>
          </a:p>
          <a:p>
            <a:pPr marL="463550" lvl="0" indent="-231775">
              <a:buClr>
                <a:srgbClr val="00CC99"/>
              </a:buClr>
            </a:pPr>
            <a:endParaRPr lang="en-US" sz="2400" b="1" dirty="0" smtClean="0">
              <a:solidFill>
                <a:srgbClr val="0000FF"/>
              </a:solidFill>
              <a:latin typeface="Arial" pitchFamily="34" charset="0"/>
              <a:cs typeface="Arial" pitchFamily="34" charset="0"/>
            </a:endParaRPr>
          </a:p>
          <a:p>
            <a:pPr marL="463550" lvl="0" indent="-231775">
              <a:buClr>
                <a:srgbClr val="00CC99"/>
              </a:buClr>
            </a:pPr>
            <a:endParaRPr lang="en-US" sz="2400" b="1" dirty="0" smtClean="0">
              <a:solidFill>
                <a:srgbClr val="0000FF"/>
              </a:solidFill>
              <a:latin typeface="Arial" pitchFamily="34" charset="0"/>
              <a:cs typeface="Arial" pitchFamily="34" charset="0"/>
            </a:endParaRPr>
          </a:p>
          <a:p>
            <a:pPr marL="463550" lvl="0" indent="-231775">
              <a:buClr>
                <a:srgbClr val="00CC99"/>
              </a:buClr>
            </a:pPr>
            <a:r>
              <a:rPr lang="en-US" sz="2400" dirty="0" smtClean="0">
                <a:solidFill>
                  <a:srgbClr val="0000FF"/>
                </a:solidFill>
                <a:latin typeface="Arial" pitchFamily="34" charset="0"/>
                <a:cs typeface="Arial" pitchFamily="34" charset="0"/>
              </a:rPr>
              <a:t>SJR is responding positively!</a:t>
            </a:r>
          </a:p>
          <a:p>
            <a:pPr marL="463550" lvl="0" indent="-231775">
              <a:buClr>
                <a:srgbClr val="00CC99"/>
              </a:buClr>
            </a:pPr>
            <a:endParaRPr lang="en-US" sz="24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15</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17410" name="Picture 2" descr="http://florida.sierraclub.org/northeast/images/St.JohnsAerial.jpg"/>
          <p:cNvPicPr>
            <a:picLocks noChangeAspect="1" noChangeArrowheads="1"/>
          </p:cNvPicPr>
          <p:nvPr/>
        </p:nvPicPr>
        <p:blipFill>
          <a:blip r:embed="rId5" cstate="print"/>
          <a:srcRect/>
          <a:stretch>
            <a:fillRect/>
          </a:stretch>
        </p:blipFill>
        <p:spPr bwMode="auto">
          <a:xfrm>
            <a:off x="5486400" y="2667000"/>
            <a:ext cx="3429000" cy="2743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5410200" cy="707886"/>
          </a:xfrm>
          <a:prstGeom prst="rect">
            <a:avLst/>
          </a:prstGeom>
          <a:noFill/>
        </p:spPr>
        <p:txBody>
          <a:bodyPr wrap="square" rtlCol="0">
            <a:spAutoFit/>
          </a:bodyPr>
          <a:lstStyle/>
          <a:p>
            <a:pPr algn="ctr"/>
            <a:r>
              <a:rPr lang="en-US" sz="4000" b="1" dirty="0" smtClean="0">
                <a:solidFill>
                  <a:schemeClr val="bg1"/>
                </a:solidFill>
                <a:latin typeface="Arial"/>
                <a:cs typeface="Arial"/>
              </a:rPr>
              <a:t>Conclusion</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4419600" cy="4525963"/>
          </a:xfrm>
        </p:spPr>
        <p:txBody>
          <a:bodyPr>
            <a:normAutofit fontScale="62500" lnSpcReduction="20000"/>
          </a:bodyPr>
          <a:lstStyle/>
          <a:p>
            <a:pPr lvl="0"/>
            <a:endParaRPr lang="en-US" sz="2000" dirty="0" smtClean="0">
              <a:latin typeface="Arial" pitchFamily="34" charset="0"/>
              <a:cs typeface="Arial" pitchFamily="34" charset="0"/>
            </a:endParaRPr>
          </a:p>
          <a:p>
            <a:pPr lvl="0"/>
            <a:endParaRPr lang="en-US" sz="2000" dirty="0" smtClean="0">
              <a:latin typeface="Arial" pitchFamily="34" charset="0"/>
              <a:cs typeface="Arial" pitchFamily="34" charset="0"/>
            </a:endParaRPr>
          </a:p>
          <a:p>
            <a:pPr lvl="0">
              <a:buClr>
                <a:srgbClr val="00CC99"/>
              </a:buClr>
            </a:pPr>
            <a:r>
              <a:rPr lang="en-US" dirty="0" smtClean="0">
                <a:latin typeface="Arial" pitchFamily="34" charset="0"/>
                <a:cs typeface="Arial" pitchFamily="34" charset="0"/>
              </a:rPr>
              <a:t>We understand the importance of jobs and the economy.</a:t>
            </a:r>
          </a:p>
          <a:p>
            <a:pPr>
              <a:buClr>
                <a:srgbClr val="00CC99"/>
              </a:buClr>
            </a:pPr>
            <a:endParaRPr lang="en-US" dirty="0" smtClean="0">
              <a:latin typeface="Arial" pitchFamily="34" charset="0"/>
              <a:cs typeface="Arial" pitchFamily="34" charset="0"/>
            </a:endParaRPr>
          </a:p>
          <a:p>
            <a:pPr>
              <a:buClr>
                <a:srgbClr val="00CC99"/>
              </a:buClr>
            </a:pPr>
            <a:r>
              <a:rPr lang="en-US" dirty="0" smtClean="0">
                <a:latin typeface="Arial" pitchFamily="34" charset="0"/>
                <a:cs typeface="Arial" pitchFamily="34" charset="0"/>
              </a:rPr>
              <a:t>Yet, we also recognize the close connection between economic and environmental concerns. </a:t>
            </a:r>
          </a:p>
          <a:p>
            <a:pPr>
              <a:buClr>
                <a:srgbClr val="00CC99"/>
              </a:buClr>
            </a:pPr>
            <a:endParaRPr lang="en-US" dirty="0" smtClean="0">
              <a:latin typeface="Arial" pitchFamily="34" charset="0"/>
              <a:cs typeface="Arial" pitchFamily="34" charset="0"/>
            </a:endParaRPr>
          </a:p>
          <a:p>
            <a:pPr>
              <a:buClr>
                <a:srgbClr val="00CC99"/>
              </a:buClr>
            </a:pPr>
            <a:r>
              <a:rPr lang="en-US" dirty="0" smtClean="0">
                <a:latin typeface="Arial" pitchFamily="34" charset="0"/>
                <a:cs typeface="Arial" pitchFamily="34" charset="0"/>
              </a:rPr>
              <a:t>With a variety of new approaches, DEP is responding to new challenges while accomplishing our primary mission—protecting and preserving the environment for all of us.</a:t>
            </a:r>
          </a:p>
          <a:p>
            <a:pPr lvl="0">
              <a:buClr>
                <a:srgbClr val="00CC99"/>
              </a:buClr>
            </a:pPr>
            <a:endParaRPr lang="en-US" sz="2000" dirty="0" smtClean="0">
              <a:latin typeface="Arial" pitchFamily="34" charset="0"/>
              <a:cs typeface="Arial" pitchFamily="34" charset="0"/>
            </a:endParaRPr>
          </a:p>
          <a:p>
            <a:pPr>
              <a:buClr>
                <a:srgbClr val="00CC99"/>
              </a:buClr>
              <a:buNone/>
            </a:pPr>
            <a:r>
              <a:rPr lang="en-US" sz="2000" dirty="0" smtClean="0">
                <a:latin typeface="Arial" pitchFamily="34" charset="0"/>
                <a:cs typeface="Arial" pitchFamily="34" charset="0"/>
              </a:rPr>
              <a:t> </a:t>
            </a:r>
          </a:p>
          <a:p>
            <a:endParaRPr lang="en-US" sz="1800" dirty="0"/>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16</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1026" name="Picture 2" descr="C:\Documents and Settings\Strong_G\Desktop\Photos\nice_nature_photo[1].jpg"/>
          <p:cNvPicPr>
            <a:picLocks noChangeAspect="1" noChangeArrowheads="1"/>
          </p:cNvPicPr>
          <p:nvPr/>
        </p:nvPicPr>
        <p:blipFill>
          <a:blip r:embed="rId5" cstate="print"/>
          <a:srcRect/>
          <a:stretch>
            <a:fillRect/>
          </a:stretch>
        </p:blipFill>
        <p:spPr bwMode="auto">
          <a:xfrm>
            <a:off x="5105400" y="2057400"/>
            <a:ext cx="3810000" cy="25336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1524000" y="206514"/>
            <a:ext cx="5410200" cy="707886"/>
          </a:xfrm>
          <a:prstGeom prst="rect">
            <a:avLst/>
          </a:prstGeom>
          <a:noFill/>
        </p:spPr>
        <p:txBody>
          <a:bodyPr wrap="square" rtlCol="0">
            <a:spAutoFit/>
          </a:bodyPr>
          <a:lstStyle/>
          <a:p>
            <a:pPr algn="ctr"/>
            <a:r>
              <a:rPr lang="en-US" sz="4000" b="1" dirty="0" smtClean="0">
                <a:solidFill>
                  <a:schemeClr val="bg1"/>
                </a:solidFill>
                <a:latin typeface="Arial"/>
                <a:cs typeface="Arial"/>
              </a:rPr>
              <a:t>Thank you!</a:t>
            </a:r>
            <a:endParaRPr lang="en-US" sz="4000" b="1" dirty="0">
              <a:solidFill>
                <a:schemeClr val="bg1"/>
              </a:solidFill>
              <a:latin typeface="Arial"/>
              <a:cs typeface="Arial"/>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17</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3" cstate="print"/>
          <a:stretch>
            <a:fillRect/>
          </a:stretch>
        </p:blipFill>
        <p:spPr>
          <a:xfrm>
            <a:off x="228600" y="191379"/>
            <a:ext cx="990600" cy="646821"/>
          </a:xfrm>
          <a:prstGeom prst="rect">
            <a:avLst/>
          </a:prstGeom>
        </p:spPr>
      </p:pic>
      <p:sp>
        <p:nvSpPr>
          <p:cNvPr id="6" name="Rectangle 5"/>
          <p:cNvSpPr/>
          <p:nvPr/>
        </p:nvSpPr>
        <p:spPr>
          <a:xfrm>
            <a:off x="2286000" y="3200400"/>
            <a:ext cx="4572000" cy="1200329"/>
          </a:xfrm>
          <a:prstGeom prst="rect">
            <a:avLst/>
          </a:prstGeom>
        </p:spPr>
        <p:txBody>
          <a:bodyPr wrap="square">
            <a:spAutoFit/>
          </a:bodyPr>
          <a:lstStyle/>
          <a:p>
            <a:pPr algn="ctr"/>
            <a:r>
              <a:rPr lang="en-US" dirty="0" smtClean="0">
                <a:latin typeface="Arial" pitchFamily="34" charset="0"/>
                <a:cs typeface="Arial" pitchFamily="34" charset="0"/>
              </a:rPr>
              <a:t>Greg Strong</a:t>
            </a:r>
          </a:p>
          <a:p>
            <a:pPr algn="ctr"/>
            <a:r>
              <a:rPr lang="en-US" dirty="0" smtClean="0">
                <a:solidFill>
                  <a:schemeClr val="tx2"/>
                </a:solidFill>
                <a:latin typeface="Arial" pitchFamily="34" charset="0"/>
                <a:cs typeface="Arial" pitchFamily="34" charset="0"/>
              </a:rPr>
              <a:t>Northeast District Director</a:t>
            </a:r>
          </a:p>
          <a:p>
            <a:pPr algn="ctr"/>
            <a:r>
              <a:rPr lang="en-US" dirty="0" smtClean="0">
                <a:solidFill>
                  <a:schemeClr val="tx2"/>
                </a:solidFill>
                <a:latin typeface="Arial" pitchFamily="34" charset="0"/>
                <a:cs typeface="Arial" pitchFamily="34" charset="0"/>
                <a:hlinkClick r:id="rId4"/>
              </a:rPr>
              <a:t>Greg.Strong@dep.state.fl.us</a:t>
            </a:r>
            <a:r>
              <a:rPr lang="en-US" dirty="0" smtClean="0">
                <a:solidFill>
                  <a:schemeClr val="tx2"/>
                </a:solidFill>
                <a:latin typeface="Arial" pitchFamily="34" charset="0"/>
                <a:cs typeface="Arial" pitchFamily="34" charset="0"/>
              </a:rPr>
              <a:t> </a:t>
            </a:r>
          </a:p>
          <a:p>
            <a:pPr algn="ctr"/>
            <a:r>
              <a:rPr lang="en-US" dirty="0" smtClean="0">
                <a:solidFill>
                  <a:schemeClr val="tx2"/>
                </a:solidFill>
                <a:latin typeface="Arial" pitchFamily="34" charset="0"/>
                <a:cs typeface="Arial" pitchFamily="34" charset="0"/>
              </a:rPr>
              <a:t>904.256.1504</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02710-F92E-4BB7-AAC7-AEC0FED14E57}" type="datetime1">
              <a:rPr lang="en-US" smtClean="0"/>
              <a:pPr/>
              <a:t>8/16/2012</a:t>
            </a:fld>
            <a:endParaRPr lang="en-US" dirty="0"/>
          </a:p>
        </p:txBody>
      </p:sp>
      <p:sp>
        <p:nvSpPr>
          <p:cNvPr id="3" name="Slide Number Placeholder 2"/>
          <p:cNvSpPr>
            <a:spLocks noGrp="1"/>
          </p:cNvSpPr>
          <p:nvPr>
            <p:ph type="sldNum" sz="quarter" idx="12"/>
          </p:nvPr>
        </p:nvSpPr>
        <p:spPr/>
        <p:txBody>
          <a:bodyPr/>
          <a:lstStyle/>
          <a:p>
            <a:fld id="{D9515C9C-B0D4-49C7-83C7-4BF66E55645D}"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t>Navy Partnering</a:t>
            </a:r>
            <a:endParaRPr lang="en-US" dirty="0"/>
          </a:p>
        </p:txBody>
      </p:sp>
      <p:sp>
        <p:nvSpPr>
          <p:cNvPr id="3" name="Text Placeholder 2"/>
          <p:cNvSpPr>
            <a:spLocks noGrp="1"/>
          </p:cNvSpPr>
          <p:nvPr>
            <p:ph type="body" idx="1"/>
          </p:nvPr>
        </p:nvSpPr>
        <p:spPr>
          <a:xfrm>
            <a:off x="457200" y="1219200"/>
            <a:ext cx="4040188" cy="659352"/>
          </a:xfrm>
        </p:spPr>
        <p:txBody>
          <a:bodyPr/>
          <a:lstStyle/>
          <a:p>
            <a:r>
              <a:rPr lang="en-US" dirty="0" smtClean="0"/>
              <a:t>Goals…</a:t>
            </a:r>
            <a:endParaRPr lang="en-US" dirty="0"/>
          </a:p>
        </p:txBody>
      </p:sp>
      <p:sp>
        <p:nvSpPr>
          <p:cNvPr id="4" name="Text Placeholder 3"/>
          <p:cNvSpPr>
            <a:spLocks noGrp="1"/>
          </p:cNvSpPr>
          <p:nvPr>
            <p:ph type="body" sz="half" idx="3"/>
          </p:nvPr>
        </p:nvSpPr>
        <p:spPr>
          <a:xfrm>
            <a:off x="4724400" y="1295400"/>
            <a:ext cx="4041775" cy="654843"/>
          </a:xfrm>
        </p:spPr>
        <p:txBody>
          <a:bodyPr/>
          <a:lstStyle/>
          <a:p>
            <a:r>
              <a:rPr lang="en-US" dirty="0" smtClean="0"/>
              <a:t>Success…</a:t>
            </a:r>
            <a:endParaRPr lang="en-US" dirty="0"/>
          </a:p>
        </p:txBody>
      </p:sp>
      <p:sp>
        <p:nvSpPr>
          <p:cNvPr id="5" name="Content Placeholder 4"/>
          <p:cNvSpPr>
            <a:spLocks noGrp="1"/>
          </p:cNvSpPr>
          <p:nvPr>
            <p:ph sz="quarter" idx="2"/>
          </p:nvPr>
        </p:nvSpPr>
        <p:spPr>
          <a:xfrm>
            <a:off x="457200" y="1828800"/>
            <a:ext cx="4040188" cy="3845720"/>
          </a:xfrm>
        </p:spPr>
        <p:txBody>
          <a:bodyPr/>
          <a:lstStyle/>
          <a:p>
            <a:r>
              <a:rPr lang="en-US" dirty="0" smtClean="0"/>
              <a:t>Identify and implement innovative solutions to:</a:t>
            </a:r>
          </a:p>
          <a:p>
            <a:pPr lvl="1"/>
            <a:r>
              <a:rPr lang="en-US" dirty="0" smtClean="0"/>
              <a:t>Improve compliance</a:t>
            </a:r>
          </a:p>
          <a:p>
            <a:pPr lvl="1"/>
            <a:r>
              <a:rPr lang="en-US" dirty="0" smtClean="0"/>
              <a:t>Protect public health</a:t>
            </a:r>
          </a:p>
          <a:p>
            <a:pPr lvl="1"/>
            <a:r>
              <a:rPr lang="en-US" dirty="0" smtClean="0"/>
              <a:t>Improve Florida’s environment</a:t>
            </a:r>
          </a:p>
          <a:p>
            <a:pPr lvl="1"/>
            <a:r>
              <a:rPr lang="en-US" dirty="0" smtClean="0"/>
              <a:t>Aid in assigning EPA identification numbers</a:t>
            </a:r>
          </a:p>
          <a:p>
            <a:pPr lvl="1">
              <a:buNone/>
            </a:pPr>
            <a:endParaRPr lang="en-US" dirty="0" smtClean="0"/>
          </a:p>
        </p:txBody>
      </p:sp>
      <p:sp>
        <p:nvSpPr>
          <p:cNvPr id="6" name="Content Placeholder 5"/>
          <p:cNvSpPr>
            <a:spLocks noGrp="1"/>
          </p:cNvSpPr>
          <p:nvPr>
            <p:ph sz="quarter" idx="4"/>
          </p:nvPr>
        </p:nvSpPr>
        <p:spPr>
          <a:xfrm>
            <a:off x="4648200" y="1828800"/>
            <a:ext cx="4041775" cy="3845720"/>
          </a:xfrm>
        </p:spPr>
        <p:txBody>
          <a:bodyPr/>
          <a:lstStyle/>
          <a:p>
            <a:r>
              <a:rPr lang="en-US" dirty="0" smtClean="0"/>
              <a:t>Reduced violations</a:t>
            </a:r>
          </a:p>
          <a:p>
            <a:r>
              <a:rPr lang="en-US" dirty="0" smtClean="0"/>
              <a:t>Improved environmental compliance</a:t>
            </a:r>
          </a:p>
          <a:p>
            <a:r>
              <a:rPr lang="en-US" dirty="0" smtClean="0"/>
              <a:t>Improved communication and trust</a:t>
            </a:r>
          </a:p>
        </p:txBody>
      </p:sp>
      <p:pic>
        <p:nvPicPr>
          <p:cNvPr id="2050" name="Picture 2" descr="C:\Documents and Settings\Jenkins_MA\Local Settings\Temporary Internet Files\Content.IE5\E9R17I8M\MP900422430[1].jpg"/>
          <p:cNvPicPr>
            <a:picLocks noChangeAspect="1" noChangeArrowheads="1"/>
          </p:cNvPicPr>
          <p:nvPr/>
        </p:nvPicPr>
        <p:blipFill>
          <a:blip r:embed="rId2" cstate="print"/>
          <a:srcRect/>
          <a:stretch>
            <a:fillRect/>
          </a:stretch>
        </p:blipFill>
        <p:spPr bwMode="auto">
          <a:xfrm>
            <a:off x="4876800" y="4114800"/>
            <a:ext cx="3352800" cy="2184559"/>
          </a:xfrm>
          <a:prstGeom prst="rect">
            <a:avLst/>
          </a:prstGeom>
          <a:noFill/>
        </p:spPr>
      </p:pic>
      <p:sp>
        <p:nvSpPr>
          <p:cNvPr id="10" name="TextBox 9"/>
          <p:cNvSpPr txBox="1"/>
          <p:nvPr/>
        </p:nvSpPr>
        <p:spPr>
          <a:xfrm>
            <a:off x="381000" y="4800600"/>
            <a:ext cx="2057400" cy="461665"/>
          </a:xfrm>
          <a:prstGeom prst="rect">
            <a:avLst/>
          </a:prstGeom>
          <a:noFill/>
        </p:spPr>
        <p:txBody>
          <a:bodyPr wrap="square" rtlCol="0">
            <a:spAutoFit/>
          </a:bodyPr>
          <a:lstStyle/>
          <a:p>
            <a:r>
              <a:rPr lang="en-US" sz="2400" b="1" dirty="0" smtClean="0">
                <a:solidFill>
                  <a:schemeClr val="tx2">
                    <a:lumMod val="75000"/>
                  </a:schemeClr>
                </a:solidFill>
              </a:rPr>
              <a:t>Statistics…</a:t>
            </a:r>
            <a:endParaRPr lang="en-US" sz="2400" b="1" dirty="0">
              <a:solidFill>
                <a:schemeClr val="tx2">
                  <a:lumMod val="75000"/>
                </a:schemeClr>
              </a:solidFill>
            </a:endParaRPr>
          </a:p>
        </p:txBody>
      </p:sp>
      <p:sp>
        <p:nvSpPr>
          <p:cNvPr id="11" name="TextBox 10"/>
          <p:cNvSpPr txBox="1"/>
          <p:nvPr/>
        </p:nvSpPr>
        <p:spPr>
          <a:xfrm>
            <a:off x="533400" y="5334000"/>
            <a:ext cx="4800600" cy="1015663"/>
          </a:xfrm>
          <a:prstGeom prst="rect">
            <a:avLst/>
          </a:prstGeom>
          <a:noFill/>
        </p:spPr>
        <p:txBody>
          <a:bodyPr wrap="square" rtlCol="0">
            <a:spAutoFit/>
          </a:bodyPr>
          <a:lstStyle/>
          <a:p>
            <a:pPr>
              <a:buFont typeface="Courier New" pitchFamily="49" charset="0"/>
              <a:buChar char="o"/>
            </a:pPr>
            <a:r>
              <a:rPr lang="en-US" sz="2000" dirty="0" smtClean="0"/>
              <a:t>  Four Military Bases</a:t>
            </a:r>
          </a:p>
          <a:p>
            <a:pPr>
              <a:buFont typeface="Courier New" pitchFamily="49" charset="0"/>
              <a:buChar char="o"/>
            </a:pPr>
            <a:r>
              <a:rPr lang="en-US" sz="2000" dirty="0"/>
              <a:t> </a:t>
            </a:r>
            <a:r>
              <a:rPr lang="en-US" sz="2000" dirty="0" smtClean="0"/>
              <a:t> Three Government Agencies</a:t>
            </a:r>
          </a:p>
          <a:p>
            <a:pPr>
              <a:buFont typeface="Courier New" pitchFamily="49" charset="0"/>
              <a:buChar char="o"/>
            </a:pPr>
            <a:r>
              <a:rPr lang="en-US" sz="2000" dirty="0"/>
              <a:t> </a:t>
            </a:r>
            <a:r>
              <a:rPr lang="en-US" sz="2000" dirty="0" smtClean="0"/>
              <a:t> Quarterly Meetings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5410200" cy="707886"/>
          </a:xfrm>
          <a:prstGeom prst="rect">
            <a:avLst/>
          </a:prstGeom>
          <a:noFill/>
        </p:spPr>
        <p:txBody>
          <a:bodyPr wrap="square" rtlCol="0">
            <a:spAutoFit/>
          </a:bodyPr>
          <a:lstStyle/>
          <a:p>
            <a:pPr algn="ctr"/>
            <a:r>
              <a:rPr lang="en-US" sz="4000" b="1" dirty="0" smtClean="0">
                <a:solidFill>
                  <a:schemeClr val="bg1"/>
                </a:solidFill>
                <a:latin typeface="Arial"/>
                <a:cs typeface="Arial"/>
              </a:rPr>
              <a:t>Key Priorities</a:t>
            </a:r>
            <a:endParaRPr lang="en-US" sz="4000" b="1" dirty="0">
              <a:solidFill>
                <a:schemeClr val="bg1"/>
              </a:solidFill>
              <a:latin typeface="Arial"/>
              <a:cs typeface="Arial"/>
            </a:endParaRPr>
          </a:p>
        </p:txBody>
      </p:sp>
      <p:sp>
        <p:nvSpPr>
          <p:cNvPr id="12" name="Content Placeholder 11"/>
          <p:cNvSpPr>
            <a:spLocks noGrp="1"/>
          </p:cNvSpPr>
          <p:nvPr>
            <p:ph idx="1"/>
          </p:nvPr>
        </p:nvSpPr>
        <p:spPr/>
        <p:txBody>
          <a:bodyPr>
            <a:normAutofit fontScale="92500" lnSpcReduction="20000"/>
          </a:bodyPr>
          <a:lstStyle/>
          <a:p>
            <a:pPr marL="1588" indent="-1588">
              <a:buNone/>
            </a:pPr>
            <a:endParaRPr lang="en-US" sz="2400" dirty="0" smtClean="0">
              <a:latin typeface="Arial" pitchFamily="34" charset="0"/>
              <a:cs typeface="Arial" pitchFamily="34" charset="0"/>
            </a:endParaRPr>
          </a:p>
          <a:p>
            <a:pPr marL="1588" indent="-1588">
              <a:buNone/>
            </a:pPr>
            <a:r>
              <a:rPr lang="en-US" sz="2600" dirty="0" smtClean="0">
                <a:latin typeface="Arial" pitchFamily="34" charset="0"/>
                <a:cs typeface="Arial" pitchFamily="34" charset="0"/>
              </a:rPr>
              <a:t>As the state’s lead environmental agency, DEP is focusing on three key priorities: </a:t>
            </a:r>
          </a:p>
          <a:p>
            <a:pPr marL="1588" indent="-1588">
              <a:buNone/>
            </a:pPr>
            <a:endParaRPr lang="en-US" sz="2600" dirty="0" smtClean="0">
              <a:latin typeface="Arial" pitchFamily="34" charset="0"/>
              <a:cs typeface="Arial" pitchFamily="34" charset="0"/>
            </a:endParaRPr>
          </a:p>
          <a:p>
            <a:pPr marL="573088" lvl="0" indent="-341313">
              <a:buClr>
                <a:srgbClr val="00CC99"/>
              </a:buClr>
            </a:pPr>
            <a:r>
              <a:rPr lang="en-US" sz="2600" dirty="0" smtClean="0">
                <a:latin typeface="Arial" pitchFamily="34" charset="0"/>
                <a:cs typeface="Arial" pitchFamily="34" charset="0"/>
              </a:rPr>
              <a:t>ensuring a </a:t>
            </a:r>
            <a:r>
              <a:rPr lang="en-US" sz="2600" dirty="0" smtClean="0">
                <a:solidFill>
                  <a:srgbClr val="0000FF"/>
                </a:solidFill>
                <a:latin typeface="Arial" pitchFamily="34" charset="0"/>
                <a:cs typeface="Arial" pitchFamily="34" charset="0"/>
              </a:rPr>
              <a:t>more efficient</a:t>
            </a:r>
            <a:r>
              <a:rPr lang="en-US" sz="2600" dirty="0" smtClean="0">
                <a:latin typeface="Arial" pitchFamily="34" charset="0"/>
                <a:cs typeface="Arial" pitchFamily="34" charset="0"/>
              </a:rPr>
              <a:t> regulatory process that’s </a:t>
            </a:r>
            <a:r>
              <a:rPr lang="en-US" sz="2600" dirty="0" smtClean="0">
                <a:solidFill>
                  <a:srgbClr val="0000FF"/>
                </a:solidFill>
                <a:latin typeface="Arial" pitchFamily="34" charset="0"/>
                <a:cs typeface="Arial" pitchFamily="34" charset="0"/>
              </a:rPr>
              <a:t>applied consistently</a:t>
            </a:r>
            <a:r>
              <a:rPr lang="en-US" sz="2600" dirty="0" smtClean="0">
                <a:latin typeface="Arial" pitchFamily="34" charset="0"/>
                <a:cs typeface="Arial" pitchFamily="34" charset="0"/>
              </a:rPr>
              <a:t> across the state, and is </a:t>
            </a:r>
            <a:r>
              <a:rPr lang="en-US" sz="2600" dirty="0" smtClean="0">
                <a:solidFill>
                  <a:srgbClr val="0000FF"/>
                </a:solidFill>
                <a:latin typeface="Arial" pitchFamily="34" charset="0"/>
                <a:cs typeface="Arial" pitchFamily="34" charset="0"/>
              </a:rPr>
              <a:t>protective</a:t>
            </a:r>
            <a:r>
              <a:rPr lang="en-US" sz="2600" dirty="0" smtClean="0">
                <a:latin typeface="Arial" pitchFamily="34" charset="0"/>
                <a:cs typeface="Arial" pitchFamily="34" charset="0"/>
              </a:rPr>
              <a:t> of the environment; </a:t>
            </a:r>
          </a:p>
          <a:p>
            <a:pPr marL="573088" lvl="0" indent="-341313">
              <a:buClr>
                <a:srgbClr val="00CC99"/>
              </a:buClr>
              <a:buNone/>
            </a:pPr>
            <a:endParaRPr lang="en-US" sz="2600" dirty="0" smtClean="0">
              <a:latin typeface="Arial" pitchFamily="34" charset="0"/>
              <a:cs typeface="Arial" pitchFamily="34" charset="0"/>
            </a:endParaRPr>
          </a:p>
          <a:p>
            <a:pPr marL="573088" lvl="0" indent="-341313">
              <a:buClr>
                <a:srgbClr val="00CC99"/>
              </a:buClr>
            </a:pPr>
            <a:r>
              <a:rPr lang="en-US" sz="2600" dirty="0" smtClean="0">
                <a:latin typeface="Arial" pitchFamily="34" charset="0"/>
                <a:cs typeface="Arial" pitchFamily="34" charset="0"/>
              </a:rPr>
              <a:t>“</a:t>
            </a:r>
            <a:r>
              <a:rPr lang="en-US" sz="2600" dirty="0" smtClean="0">
                <a:solidFill>
                  <a:srgbClr val="0000FF"/>
                </a:solidFill>
                <a:latin typeface="Arial" pitchFamily="34" charset="0"/>
                <a:cs typeface="Arial" pitchFamily="34" charset="0"/>
              </a:rPr>
              <a:t>getting the water right</a:t>
            </a:r>
            <a:r>
              <a:rPr lang="en-US" sz="2600" dirty="0" smtClean="0">
                <a:latin typeface="Arial" pitchFamily="34" charset="0"/>
                <a:cs typeface="Arial" pitchFamily="34" charset="0"/>
              </a:rPr>
              <a:t>” in Florida; and </a:t>
            </a:r>
          </a:p>
          <a:p>
            <a:pPr marL="573088" lvl="0" indent="-341313">
              <a:buClr>
                <a:srgbClr val="00CC99"/>
              </a:buClr>
              <a:buNone/>
            </a:pPr>
            <a:endParaRPr lang="en-US" sz="2600" dirty="0" smtClean="0">
              <a:latin typeface="Arial" pitchFamily="34" charset="0"/>
              <a:cs typeface="Arial" pitchFamily="34" charset="0"/>
            </a:endParaRPr>
          </a:p>
          <a:p>
            <a:pPr marL="573088" lvl="0" indent="-341313">
              <a:buClr>
                <a:srgbClr val="00CC99"/>
              </a:buClr>
            </a:pPr>
            <a:r>
              <a:rPr lang="en-US" sz="2600" dirty="0" smtClean="0">
                <a:latin typeface="Arial" pitchFamily="34" charset="0"/>
                <a:cs typeface="Arial" pitchFamily="34" charset="0"/>
              </a:rPr>
              <a:t>giving Floridians and visitors more opportunities to enjoy </a:t>
            </a:r>
            <a:r>
              <a:rPr lang="en-US" sz="2600" dirty="0" smtClean="0">
                <a:solidFill>
                  <a:srgbClr val="0000FF"/>
                </a:solidFill>
                <a:latin typeface="Arial" pitchFamily="34" charset="0"/>
                <a:cs typeface="Arial" pitchFamily="34" charset="0"/>
              </a:rPr>
              <a:t>Florida’s</a:t>
            </a:r>
            <a:r>
              <a:rPr lang="en-US" sz="2600" dirty="0" smtClean="0">
                <a:latin typeface="Arial" pitchFamily="34" charset="0"/>
                <a:cs typeface="Arial" pitchFamily="34" charset="0"/>
              </a:rPr>
              <a:t> </a:t>
            </a:r>
            <a:r>
              <a:rPr lang="en-US" sz="2600" dirty="0" smtClean="0">
                <a:solidFill>
                  <a:srgbClr val="0000FF"/>
                </a:solidFill>
                <a:latin typeface="Arial" pitchFamily="34" charset="0"/>
                <a:cs typeface="Arial" pitchFamily="34" charset="0"/>
              </a:rPr>
              <a:t>award-winning state parks</a:t>
            </a:r>
            <a:r>
              <a:rPr lang="en-US" sz="2600" dirty="0" smtClean="0">
                <a:latin typeface="Arial" pitchFamily="34" charset="0"/>
                <a:cs typeface="Arial" pitchFamily="34" charset="0"/>
              </a:rPr>
              <a:t>.</a:t>
            </a: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2</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584775"/>
          </a:xfrm>
          <a:prstGeom prst="rect">
            <a:avLst/>
          </a:prstGeom>
          <a:noFill/>
        </p:spPr>
        <p:txBody>
          <a:bodyPr wrap="square" rtlCol="0">
            <a:spAutoFit/>
          </a:bodyPr>
          <a:lstStyle/>
          <a:p>
            <a:pPr algn="ctr"/>
            <a:r>
              <a:rPr lang="en-US" sz="3200" b="1" dirty="0" smtClean="0">
                <a:solidFill>
                  <a:schemeClr val="bg1"/>
                </a:solidFill>
                <a:latin typeface="Arial"/>
                <a:cs typeface="Arial"/>
              </a:rPr>
              <a:t>Environment and Economy</a:t>
            </a:r>
            <a:endParaRPr lang="en-US" sz="3200" b="1" dirty="0">
              <a:solidFill>
                <a:schemeClr val="bg1"/>
              </a:solidFill>
              <a:latin typeface="Arial"/>
              <a:cs typeface="Arial"/>
            </a:endParaRPr>
          </a:p>
        </p:txBody>
      </p:sp>
      <p:sp>
        <p:nvSpPr>
          <p:cNvPr id="12" name="Content Placeholder 11"/>
          <p:cNvSpPr>
            <a:spLocks noGrp="1"/>
          </p:cNvSpPr>
          <p:nvPr>
            <p:ph idx="1"/>
          </p:nvPr>
        </p:nvSpPr>
        <p:spPr/>
        <p:txBody>
          <a:bodyPr>
            <a:normAutofit fontScale="92500" lnSpcReduction="20000"/>
          </a:bodyPr>
          <a:lstStyle/>
          <a:p>
            <a:pPr>
              <a:buClr>
                <a:srgbClr val="00CC99"/>
              </a:buClr>
            </a:pPr>
            <a:r>
              <a:rPr lang="en-US" sz="2400" dirty="0" smtClean="0">
                <a:latin typeface="Arial" pitchFamily="34" charset="0"/>
                <a:cs typeface="Arial" pitchFamily="34" charset="0"/>
              </a:rPr>
              <a:t>During these challenging times, it’s easy to see that the goals of environmental protection and economic growth are not just compatible – they’re </a:t>
            </a:r>
            <a:r>
              <a:rPr lang="en-US" sz="2400" dirty="0" smtClean="0">
                <a:solidFill>
                  <a:srgbClr val="0000FF"/>
                </a:solidFill>
                <a:latin typeface="Arial" pitchFamily="34" charset="0"/>
                <a:cs typeface="Arial" pitchFamily="34" charset="0"/>
              </a:rPr>
              <a:t>complementary</a:t>
            </a:r>
            <a:r>
              <a:rPr lang="en-US" sz="2400" dirty="0" smtClean="0">
                <a:latin typeface="Arial" pitchFamily="34" charset="0"/>
                <a:cs typeface="Arial" pitchFamily="34" charset="0"/>
              </a:rPr>
              <a:t>. </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Florida’s economy depends on a healthy, sustainable environment.</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Two of our largest economic drivers – tourism and agriculture – are highly dependent on clean water, land and air.</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Tourism → brings in 85 million people/year, approx $60 billion/year to the state; </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agriculture → approx. $100 billion/year.</a:t>
            </a:r>
            <a:endParaRPr lang="en-US" sz="2400" dirty="0" smtClean="0">
              <a:solidFill>
                <a:srgbClr val="FF0000"/>
              </a:solidFill>
              <a:latin typeface="Arial" pitchFamily="34" charset="0"/>
              <a:cs typeface="Arial" pitchFamily="34" charset="0"/>
            </a:endParaRPr>
          </a:p>
          <a:p>
            <a:endParaRPr lang="en-US" sz="2000" i="1"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3</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707886"/>
          </a:xfrm>
          <a:prstGeom prst="rect">
            <a:avLst/>
          </a:prstGeom>
          <a:noFill/>
        </p:spPr>
        <p:txBody>
          <a:bodyPr wrap="square" rtlCol="0">
            <a:spAutoFit/>
          </a:bodyPr>
          <a:lstStyle/>
          <a:p>
            <a:pPr algn="ctr"/>
            <a:r>
              <a:rPr lang="en-US" sz="4000" b="1" dirty="0" smtClean="0">
                <a:solidFill>
                  <a:schemeClr val="bg1"/>
                </a:solidFill>
                <a:latin typeface="Arial"/>
                <a:cs typeface="Arial"/>
              </a:rPr>
              <a:t>It’s a wise investment!</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5334000" cy="4525963"/>
          </a:xfrm>
        </p:spPr>
        <p:txBody>
          <a:bodyPr>
            <a:normAutofit/>
          </a:bodyPr>
          <a:lstStyle/>
          <a:p>
            <a:pPr>
              <a:buClr>
                <a:srgbClr val="00CC99"/>
              </a:buClr>
            </a:pPr>
            <a:r>
              <a:rPr lang="en-US" sz="2400" dirty="0" smtClean="0">
                <a:latin typeface="Arial" pitchFamily="34" charset="0"/>
                <a:cs typeface="Arial" pitchFamily="34" charset="0"/>
              </a:rPr>
              <a:t>Investments in environmental protection create substantial long-term assets: </a:t>
            </a:r>
            <a:r>
              <a:rPr lang="en-US" sz="2400" dirty="0" smtClean="0">
                <a:solidFill>
                  <a:srgbClr val="0000FF"/>
                </a:solidFill>
                <a:latin typeface="Arial" pitchFamily="34" charset="0"/>
                <a:cs typeface="Arial" pitchFamily="34" charset="0"/>
              </a:rPr>
              <a:t>a healthier, cleaner and more sustainable environment</a:t>
            </a:r>
            <a:r>
              <a:rPr lang="en-US" sz="2400" dirty="0" smtClean="0">
                <a:latin typeface="Arial" pitchFamily="34" charset="0"/>
                <a:cs typeface="Arial" pitchFamily="34" charset="0"/>
              </a:rPr>
              <a:t>. </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This can also be an important factor in attracting the new "high tech" firms and other businesses—as well as new residents, tourists, high-profile events, and investors.</a:t>
            </a:r>
          </a:p>
          <a:p>
            <a:pPr>
              <a:buNone/>
            </a:pPr>
            <a:endParaRPr lang="en-US" sz="24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4</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56322" name="Picture 2" descr="http://www.windows2universe.org/people/images/franklin.gif"/>
          <p:cNvPicPr>
            <a:picLocks noChangeAspect="1" noChangeArrowheads="1"/>
          </p:cNvPicPr>
          <p:nvPr/>
        </p:nvPicPr>
        <p:blipFill>
          <a:blip r:embed="rId5" cstate="print"/>
          <a:srcRect/>
          <a:stretch>
            <a:fillRect/>
          </a:stretch>
        </p:blipFill>
        <p:spPr bwMode="auto">
          <a:xfrm>
            <a:off x="6324598" y="1676399"/>
            <a:ext cx="2326005" cy="28813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707886"/>
          </a:xfrm>
          <a:prstGeom prst="rect">
            <a:avLst/>
          </a:prstGeom>
          <a:noFill/>
        </p:spPr>
        <p:txBody>
          <a:bodyPr wrap="square" rtlCol="0">
            <a:spAutoFit/>
          </a:bodyPr>
          <a:lstStyle/>
          <a:p>
            <a:pPr algn="ctr"/>
            <a:r>
              <a:rPr lang="en-US" sz="4000" b="1" dirty="0" smtClean="0">
                <a:solidFill>
                  <a:schemeClr val="bg1"/>
                </a:solidFill>
                <a:latin typeface="Arial"/>
                <a:cs typeface="Arial"/>
              </a:rPr>
              <a:t>So, how are we helping?</a:t>
            </a:r>
            <a:endParaRPr lang="en-US" sz="4000" b="1" dirty="0">
              <a:solidFill>
                <a:schemeClr val="bg1"/>
              </a:solidFill>
              <a:latin typeface="Arial"/>
              <a:cs typeface="Arial"/>
            </a:endParaRPr>
          </a:p>
        </p:txBody>
      </p:sp>
      <p:sp>
        <p:nvSpPr>
          <p:cNvPr id="12" name="Content Placeholder 11"/>
          <p:cNvSpPr>
            <a:spLocks noGrp="1"/>
          </p:cNvSpPr>
          <p:nvPr>
            <p:ph idx="1"/>
          </p:nvPr>
        </p:nvSpPr>
        <p:spPr/>
        <p:txBody>
          <a:bodyPr>
            <a:normAutofit/>
          </a:bodyPr>
          <a:lstStyle/>
          <a:p>
            <a:endParaRPr lang="en-US" sz="20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First, we are fostering a </a:t>
            </a:r>
            <a:r>
              <a:rPr lang="en-US" sz="2400" i="1" dirty="0" smtClean="0">
                <a:solidFill>
                  <a:srgbClr val="0000FF"/>
                </a:solidFill>
                <a:latin typeface="Arial" pitchFamily="34" charset="0"/>
                <a:cs typeface="Arial" pitchFamily="34" charset="0"/>
              </a:rPr>
              <a:t>culture</a:t>
            </a:r>
            <a:r>
              <a:rPr lang="en-US" sz="2400" dirty="0" smtClean="0">
                <a:latin typeface="Arial" pitchFamily="34" charset="0"/>
                <a:cs typeface="Arial" pitchFamily="34" charset="0"/>
              </a:rPr>
              <a:t> of exceptional customer service and greater regulatory efficiency.  </a:t>
            </a:r>
          </a:p>
          <a:p>
            <a:pPr>
              <a:buClr>
                <a:srgbClr val="00CC99"/>
              </a:buClr>
              <a:buNone/>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Yet, we’re </a:t>
            </a:r>
            <a:r>
              <a:rPr lang="en-US" sz="2400" u="sng" dirty="0" smtClean="0">
                <a:latin typeface="Arial" pitchFamily="34" charset="0"/>
                <a:cs typeface="Arial" pitchFamily="34" charset="0"/>
              </a:rPr>
              <a:t>not</a:t>
            </a:r>
            <a:r>
              <a:rPr lang="en-US" sz="2400" dirty="0" smtClean="0">
                <a:latin typeface="Arial" pitchFamily="34" charset="0"/>
                <a:cs typeface="Arial" pitchFamily="34" charset="0"/>
              </a:rPr>
              <a:t> relaxing our standards!  </a:t>
            </a:r>
          </a:p>
          <a:p>
            <a:pPr>
              <a:buClr>
                <a:srgbClr val="00CC99"/>
              </a:buClr>
              <a:buNone/>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Instead, we’re taking a closer look at how we do things, improving our processes, and ensuring that they make sense for both the environment and for the people of Florida. </a:t>
            </a:r>
          </a:p>
          <a:p>
            <a:pPr>
              <a:buNone/>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5</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707886"/>
          </a:xfrm>
          <a:prstGeom prst="rect">
            <a:avLst/>
          </a:prstGeom>
          <a:noFill/>
        </p:spPr>
        <p:txBody>
          <a:bodyPr wrap="square" rtlCol="0">
            <a:spAutoFit/>
          </a:bodyPr>
          <a:lstStyle/>
          <a:p>
            <a:pPr algn="ctr"/>
            <a:r>
              <a:rPr lang="en-US" sz="4000" b="1" dirty="0" smtClean="0">
                <a:solidFill>
                  <a:schemeClr val="bg1"/>
                </a:solidFill>
                <a:latin typeface="Arial"/>
                <a:cs typeface="Arial"/>
              </a:rPr>
              <a:t>Adjusting our focus</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7772400" cy="4525963"/>
          </a:xfrm>
        </p:spPr>
        <p:txBody>
          <a:bodyPr>
            <a:normAutofit/>
          </a:bodyPr>
          <a:lstStyle/>
          <a:p>
            <a:endParaRPr lang="en-US" sz="2000" dirty="0" smtClean="0">
              <a:latin typeface="Arial" pitchFamily="34" charset="0"/>
              <a:cs typeface="Arial" pitchFamily="34" charset="0"/>
            </a:endParaRPr>
          </a:p>
          <a:p>
            <a:pPr>
              <a:buNone/>
            </a:pPr>
            <a:r>
              <a:rPr lang="en-US" sz="2400" b="1" dirty="0" smtClean="0">
                <a:solidFill>
                  <a:srgbClr val="0000FF"/>
                </a:solidFill>
                <a:latin typeface="Arial" pitchFamily="34" charset="0"/>
                <a:cs typeface="Arial" pitchFamily="34" charset="0"/>
              </a:rPr>
              <a:t>Efficiency, effectiveness and service</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How can we best deploy our limited resources?</a:t>
            </a:r>
          </a:p>
          <a:p>
            <a:r>
              <a:rPr lang="en-US" sz="2400" dirty="0" smtClean="0">
                <a:latin typeface="Arial" pitchFamily="34" charset="0"/>
                <a:cs typeface="Arial" pitchFamily="34" charset="0"/>
              </a:rPr>
              <a:t>“Doing </a:t>
            </a:r>
            <a:r>
              <a:rPr lang="en-US" sz="2400" dirty="0" smtClean="0">
                <a:latin typeface="Arial" pitchFamily="34" charset="0"/>
                <a:cs typeface="Arial" pitchFamily="34" charset="0"/>
              </a:rPr>
              <a:t>more with less” </a:t>
            </a:r>
          </a:p>
          <a:p>
            <a:r>
              <a:rPr lang="en-US" sz="2400" dirty="0" smtClean="0">
                <a:latin typeface="Arial" pitchFamily="34" charset="0"/>
                <a:cs typeface="Arial" pitchFamily="34" charset="0"/>
              </a:rPr>
              <a:t>Cutting costs</a:t>
            </a:r>
          </a:p>
          <a:p>
            <a:r>
              <a:rPr lang="en-US" sz="2400" dirty="0" smtClean="0">
                <a:latin typeface="Arial" pitchFamily="34" charset="0"/>
                <a:cs typeface="Arial" pitchFamily="34" charset="0"/>
              </a:rPr>
              <a:t>Measuring our performance </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6</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1026" name="Picture 2" descr="C:\Users\Daddy\Desktop\telescope-lookout.jpg"/>
          <p:cNvPicPr>
            <a:picLocks noChangeAspect="1" noChangeArrowheads="1"/>
          </p:cNvPicPr>
          <p:nvPr/>
        </p:nvPicPr>
        <p:blipFill>
          <a:blip r:embed="rId5" cstate="print"/>
          <a:srcRect/>
          <a:stretch>
            <a:fillRect/>
          </a:stretch>
        </p:blipFill>
        <p:spPr bwMode="auto">
          <a:xfrm>
            <a:off x="4876800" y="3505200"/>
            <a:ext cx="3810000" cy="28384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629400" cy="707886"/>
          </a:xfrm>
          <a:prstGeom prst="rect">
            <a:avLst/>
          </a:prstGeom>
          <a:noFill/>
        </p:spPr>
        <p:txBody>
          <a:bodyPr wrap="square" rtlCol="0">
            <a:spAutoFit/>
          </a:bodyPr>
          <a:lstStyle/>
          <a:p>
            <a:pPr algn="ctr"/>
            <a:r>
              <a:rPr lang="en-US" sz="4000" b="1" dirty="0" smtClean="0">
                <a:solidFill>
                  <a:schemeClr val="bg1"/>
                </a:solidFill>
                <a:latin typeface="Arial"/>
                <a:cs typeface="Arial"/>
              </a:rPr>
              <a:t>New approaches</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7848600" cy="4525963"/>
          </a:xfrm>
        </p:spPr>
        <p:txBody>
          <a:bodyPr>
            <a:normAutofit/>
          </a:bodyPr>
          <a:lstStyle/>
          <a:p>
            <a:pPr>
              <a:buNone/>
            </a:pPr>
            <a:endParaRPr lang="en-US" sz="2000" dirty="0" smtClean="0">
              <a:latin typeface="Arial" pitchFamily="34" charset="0"/>
              <a:cs typeface="Arial" pitchFamily="34" charset="0"/>
            </a:endParaRPr>
          </a:p>
          <a:p>
            <a:pPr>
              <a:buNone/>
            </a:pPr>
            <a:r>
              <a:rPr lang="en-US" sz="2400" b="1" dirty="0" smtClean="0">
                <a:solidFill>
                  <a:srgbClr val="0000FF"/>
                </a:solidFill>
                <a:latin typeface="Arial" pitchFamily="34" charset="0"/>
                <a:cs typeface="Arial" pitchFamily="34" charset="0"/>
              </a:rPr>
              <a:t>Efficiency</a:t>
            </a:r>
          </a:p>
          <a:p>
            <a:pPr>
              <a:buClr>
                <a:srgbClr val="00CC99"/>
              </a:buClr>
            </a:pPr>
            <a:r>
              <a:rPr lang="en-US" sz="2400" dirty="0" smtClean="0">
                <a:latin typeface="Arial" pitchFamily="34" charset="0"/>
                <a:cs typeface="Arial" pitchFamily="34" charset="0"/>
              </a:rPr>
              <a:t>Streamlining our processes</a:t>
            </a:r>
          </a:p>
          <a:p>
            <a:pPr>
              <a:buNone/>
            </a:pPr>
            <a:r>
              <a:rPr lang="en-US" sz="2400" b="1" dirty="0" smtClean="0">
                <a:solidFill>
                  <a:srgbClr val="0000FF"/>
                </a:solidFill>
                <a:latin typeface="Arial" pitchFamily="34" charset="0"/>
                <a:cs typeface="Arial" pitchFamily="34" charset="0"/>
              </a:rPr>
              <a:t>Effectiveness</a:t>
            </a:r>
          </a:p>
          <a:p>
            <a:pPr>
              <a:buClr>
                <a:srgbClr val="00CC99"/>
              </a:buClr>
            </a:pPr>
            <a:r>
              <a:rPr lang="en-US" sz="2400" dirty="0" smtClean="0">
                <a:latin typeface="Arial" pitchFamily="34" charset="0"/>
                <a:cs typeface="Arial" pitchFamily="34" charset="0"/>
              </a:rPr>
              <a:t>Focus on driving beneficial outcomes</a:t>
            </a:r>
          </a:p>
          <a:p>
            <a:pPr>
              <a:buClr>
                <a:srgbClr val="00CC99"/>
              </a:buClr>
            </a:pPr>
            <a:r>
              <a:rPr lang="en-US" sz="2400" dirty="0" smtClean="0">
                <a:latin typeface="Arial" pitchFamily="34" charset="0"/>
                <a:cs typeface="Arial" pitchFamily="34" charset="0"/>
              </a:rPr>
              <a:t>Using new strategies</a:t>
            </a:r>
          </a:p>
          <a:p>
            <a:pPr>
              <a:buClr>
                <a:srgbClr val="00CC99"/>
              </a:buClr>
              <a:buNone/>
            </a:pPr>
            <a:r>
              <a:rPr lang="en-US" sz="2400" b="1" dirty="0" smtClean="0">
                <a:solidFill>
                  <a:srgbClr val="0000FF"/>
                </a:solidFill>
                <a:latin typeface="Arial" pitchFamily="34" charset="0"/>
                <a:cs typeface="Arial" pitchFamily="34" charset="0"/>
              </a:rPr>
              <a:t>Service</a:t>
            </a:r>
          </a:p>
          <a:p>
            <a:pPr>
              <a:buClr>
                <a:srgbClr val="00CC99"/>
              </a:buClr>
            </a:pPr>
            <a:r>
              <a:rPr lang="en-US" sz="2400" dirty="0" smtClean="0">
                <a:latin typeface="Arial" pitchFamily="34" charset="0"/>
                <a:cs typeface="Arial" pitchFamily="34" charset="0"/>
              </a:rPr>
              <a:t>Providing more compliance assistance</a:t>
            </a:r>
          </a:p>
          <a:p>
            <a:pPr>
              <a:buClr>
                <a:srgbClr val="00CC99"/>
              </a:buClr>
            </a:pPr>
            <a:r>
              <a:rPr lang="en-US" sz="2400" dirty="0" smtClean="0">
                <a:latin typeface="Arial" pitchFamily="34" charset="0"/>
                <a:cs typeface="Arial" pitchFamily="34" charset="0"/>
              </a:rPr>
              <a:t>Delivering highest level of service</a:t>
            </a:r>
          </a:p>
          <a:p>
            <a:pPr>
              <a:buClr>
                <a:srgbClr val="00CC99"/>
              </a:buClr>
            </a:pPr>
            <a:r>
              <a:rPr lang="en-US" sz="2400" dirty="0" smtClean="0">
                <a:latin typeface="Arial" pitchFamily="34" charset="0"/>
                <a:cs typeface="Arial" pitchFamily="34" charset="0"/>
              </a:rPr>
              <a:t>Bringing a “sense of urgency”</a:t>
            </a:r>
          </a:p>
          <a:p>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7</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324600" cy="707886"/>
          </a:xfrm>
          <a:prstGeom prst="rect">
            <a:avLst/>
          </a:prstGeom>
          <a:noFill/>
        </p:spPr>
        <p:txBody>
          <a:bodyPr wrap="square" rtlCol="0">
            <a:spAutoFit/>
          </a:bodyPr>
          <a:lstStyle/>
          <a:p>
            <a:pPr algn="ctr"/>
            <a:r>
              <a:rPr lang="en-US" sz="4000" b="1" dirty="0" smtClean="0">
                <a:solidFill>
                  <a:schemeClr val="bg1"/>
                </a:solidFill>
                <a:latin typeface="Arial"/>
                <a:cs typeface="Arial"/>
              </a:rPr>
              <a:t>Compliance Assistance</a:t>
            </a:r>
            <a:endParaRPr lang="en-US" sz="4000" b="1" dirty="0">
              <a:solidFill>
                <a:schemeClr val="bg1"/>
              </a:solidFill>
              <a:latin typeface="Arial"/>
              <a:cs typeface="Arial"/>
            </a:endParaRPr>
          </a:p>
        </p:txBody>
      </p:sp>
      <p:sp>
        <p:nvSpPr>
          <p:cNvPr id="12" name="Content Placeholder 11"/>
          <p:cNvSpPr>
            <a:spLocks noGrp="1"/>
          </p:cNvSpPr>
          <p:nvPr>
            <p:ph idx="1"/>
          </p:nvPr>
        </p:nvSpPr>
        <p:spPr/>
        <p:txBody>
          <a:bodyPr>
            <a:normAutofit/>
          </a:bodyPr>
          <a:lstStyle/>
          <a:p>
            <a:pPr>
              <a:buClr>
                <a:srgbClr val="00CC99"/>
              </a:buClr>
            </a:pPr>
            <a:r>
              <a:rPr lang="en-US" sz="2400" dirty="0" smtClean="0">
                <a:latin typeface="Arial" pitchFamily="34" charset="0"/>
                <a:cs typeface="Arial" pitchFamily="34" charset="0"/>
              </a:rPr>
              <a:t>Some regulations can be complicated and confusing!</a:t>
            </a:r>
          </a:p>
          <a:p>
            <a:pPr>
              <a:buClr>
                <a:srgbClr val="00CC99"/>
              </a:buClr>
              <a:buNone/>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DEP is helping the regulated community avoid violations and minimize risk, by providing several types of outreach and compliance assistance:</a:t>
            </a:r>
          </a:p>
          <a:p>
            <a:pPr>
              <a:buClr>
                <a:srgbClr val="00CC99"/>
              </a:buClr>
            </a:pPr>
            <a:endParaRPr lang="en-US" sz="2400" dirty="0" smtClean="0">
              <a:latin typeface="Arial" pitchFamily="34" charset="0"/>
              <a:cs typeface="Arial" pitchFamily="34" charset="0"/>
            </a:endParaRPr>
          </a:p>
          <a:p>
            <a:pPr>
              <a:buClr>
                <a:srgbClr val="00CC99"/>
              </a:buClr>
            </a:pPr>
            <a:r>
              <a:rPr lang="en-US" sz="2400" dirty="0" smtClean="0">
                <a:latin typeface="Arial" pitchFamily="34" charset="0"/>
                <a:cs typeface="Arial" pitchFamily="34" charset="0"/>
              </a:rPr>
              <a:t>Partnering efforts</a:t>
            </a:r>
          </a:p>
          <a:p>
            <a:pPr>
              <a:buClr>
                <a:srgbClr val="00CC99"/>
              </a:buClr>
            </a:pPr>
            <a:r>
              <a:rPr lang="en-US" sz="2400" dirty="0" smtClean="0">
                <a:latin typeface="Arial" pitchFamily="34" charset="0"/>
                <a:cs typeface="Arial" pitchFamily="34" charset="0"/>
              </a:rPr>
              <a:t>Internal &amp; external training workshops</a:t>
            </a:r>
          </a:p>
          <a:p>
            <a:pPr>
              <a:buClr>
                <a:srgbClr val="00CC99"/>
              </a:buClr>
            </a:pPr>
            <a:r>
              <a:rPr lang="en-US" sz="2400" dirty="0" smtClean="0">
                <a:latin typeface="Arial" pitchFamily="34" charset="0"/>
                <a:cs typeface="Arial" pitchFamily="34" charset="0"/>
              </a:rPr>
              <a:t>Compliance manuals and handouts</a:t>
            </a:r>
          </a:p>
          <a:p>
            <a:pPr>
              <a:buClr>
                <a:srgbClr val="00CC99"/>
              </a:buClr>
            </a:pPr>
            <a:r>
              <a:rPr lang="en-US" sz="2400" dirty="0" smtClean="0">
                <a:latin typeface="Arial" pitchFamily="34" charset="0"/>
                <a:cs typeface="Arial" pitchFamily="34" charset="0"/>
              </a:rPr>
              <a:t>On-site Compliance Assistance Site Visits</a:t>
            </a:r>
          </a:p>
          <a:p>
            <a:pPr>
              <a:buClr>
                <a:srgbClr val="00CC99"/>
              </a:buClr>
              <a:buNone/>
            </a:pPr>
            <a:endParaRPr lang="en-US" sz="20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8</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1524000" y="206514"/>
            <a:ext cx="6858000" cy="707886"/>
          </a:xfrm>
          <a:prstGeom prst="rect">
            <a:avLst/>
          </a:prstGeom>
          <a:noFill/>
        </p:spPr>
        <p:txBody>
          <a:bodyPr wrap="square" rtlCol="0">
            <a:spAutoFit/>
          </a:bodyPr>
          <a:lstStyle/>
          <a:p>
            <a:pPr algn="ctr"/>
            <a:r>
              <a:rPr lang="en-US" sz="4000" b="1" dirty="0" smtClean="0">
                <a:solidFill>
                  <a:schemeClr val="bg1"/>
                </a:solidFill>
                <a:latin typeface="Arial"/>
                <a:cs typeface="Arial"/>
              </a:rPr>
              <a:t>Closing the knowledge gap</a:t>
            </a:r>
            <a:endParaRPr lang="en-US" sz="4000" b="1" dirty="0">
              <a:solidFill>
                <a:schemeClr val="bg1"/>
              </a:solidFill>
              <a:latin typeface="Arial"/>
              <a:cs typeface="Arial"/>
            </a:endParaRPr>
          </a:p>
        </p:txBody>
      </p:sp>
      <p:sp>
        <p:nvSpPr>
          <p:cNvPr id="12" name="Content Placeholder 11"/>
          <p:cNvSpPr>
            <a:spLocks noGrp="1"/>
          </p:cNvSpPr>
          <p:nvPr>
            <p:ph idx="1"/>
          </p:nvPr>
        </p:nvSpPr>
        <p:spPr>
          <a:xfrm>
            <a:off x="457200" y="1600200"/>
            <a:ext cx="5029200" cy="4525963"/>
          </a:xfrm>
        </p:spPr>
        <p:txBody>
          <a:bodyPr>
            <a:normAutofit/>
          </a:bodyPr>
          <a:lstStyle/>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a:t>
            </a:r>
          </a:p>
          <a:p>
            <a:pPr>
              <a:buNone/>
            </a:pPr>
            <a:r>
              <a:rPr lang="en-US" sz="2000" dirty="0" smtClean="0">
                <a:latin typeface="Arial" pitchFamily="34" charset="0"/>
                <a:cs typeface="Arial" pitchFamily="34" charset="0"/>
              </a:rPr>
              <a:t>			</a:t>
            </a:r>
            <a:endParaRPr lang="en-US" sz="2800" dirty="0" smtClean="0">
              <a:latin typeface="Arial" pitchFamily="34" charset="0"/>
              <a:cs typeface="Arial" pitchFamily="34" charset="0"/>
            </a:endParaRPr>
          </a:p>
          <a:p>
            <a:pPr algn="ctr">
              <a:buNone/>
            </a:pPr>
            <a:endParaRPr lang="en-US" sz="2000" b="1" dirty="0" smtClean="0">
              <a:solidFill>
                <a:srgbClr val="0000FF"/>
              </a:solidFill>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D9515C9C-B0D4-49C7-83C7-4BF66E55645D}" type="slidenum">
              <a:rPr lang="en-US" sz="1400" b="1" smtClean="0">
                <a:solidFill>
                  <a:schemeClr val="bg1"/>
                </a:solidFill>
                <a:latin typeface="Arial" pitchFamily="34" charset="0"/>
                <a:cs typeface="Arial" pitchFamily="34" charset="0"/>
              </a:rPr>
              <a:pPr/>
              <a:t>9</a:t>
            </a:fld>
            <a:endParaRPr lang="en-US" sz="1400" b="1" dirty="0">
              <a:solidFill>
                <a:schemeClr val="bg1"/>
              </a:solidFill>
              <a:latin typeface="Arial" pitchFamily="34" charset="0"/>
              <a:cs typeface="Arial" pitchFamily="34" charset="0"/>
            </a:endParaRPr>
          </a:p>
        </p:txBody>
      </p:sp>
      <p:pic>
        <p:nvPicPr>
          <p:cNvPr id="10" name="Picture 9" descr="DEP_color_logo white text[Converted].png"/>
          <p:cNvPicPr>
            <a:picLocks noChangeAspect="1"/>
          </p:cNvPicPr>
          <p:nvPr/>
        </p:nvPicPr>
        <p:blipFill>
          <a:blip r:embed="rId4" cstate="print"/>
          <a:stretch>
            <a:fillRect/>
          </a:stretch>
        </p:blipFill>
        <p:spPr>
          <a:xfrm>
            <a:off x="228600" y="191379"/>
            <a:ext cx="990600" cy="646821"/>
          </a:xfrm>
          <a:prstGeom prst="rect">
            <a:avLst/>
          </a:prstGeom>
        </p:spPr>
      </p:pic>
      <p:pic>
        <p:nvPicPr>
          <p:cNvPr id="51212" name="Picture 12" descr="http://farm3.staticflickr.com/2715/4061710174_1d0c8cf9eb_z.jpg?zz=1"/>
          <p:cNvPicPr>
            <a:picLocks noChangeAspect="1" noChangeArrowheads="1"/>
          </p:cNvPicPr>
          <p:nvPr/>
        </p:nvPicPr>
        <p:blipFill>
          <a:blip r:embed="rId5" cstate="print"/>
          <a:srcRect/>
          <a:stretch>
            <a:fillRect/>
          </a:stretch>
        </p:blipFill>
        <p:spPr bwMode="auto">
          <a:xfrm>
            <a:off x="762000" y="1295400"/>
            <a:ext cx="7721600" cy="50552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te Land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2642</TotalTime>
  <Words>1034</Words>
  <Application>Microsoft Office PowerPoint</Application>
  <PresentationFormat>On-screen Show (4:3)</PresentationFormat>
  <Paragraphs>188</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State Lands Powerpoint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Navy Partnering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Titus</dc:creator>
  <cp:lastModifiedBy>Gregory Strong</cp:lastModifiedBy>
  <cp:revision>315</cp:revision>
  <dcterms:created xsi:type="dcterms:W3CDTF">2011-08-01T18:44:53Z</dcterms:created>
  <dcterms:modified xsi:type="dcterms:W3CDTF">2012-08-16T21:07:49Z</dcterms:modified>
</cp:coreProperties>
</file>