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75" r:id="rId3"/>
    <p:sldId id="279" r:id="rId4"/>
    <p:sldId id="277" r:id="rId5"/>
    <p:sldId id="273" r:id="rId6"/>
    <p:sldId id="274" r:id="rId7"/>
    <p:sldId id="280" r:id="rId8"/>
    <p:sldId id="281" r:id="rId9"/>
    <p:sldId id="282" r:id="rId10"/>
    <p:sldId id="25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0" y="210"/>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10/28/2022</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t>‹#›</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60277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03216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3319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30066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10/28/2022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49009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28723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34695" y="2824269"/>
            <a:ext cx="460857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4792" y="2821491"/>
            <a:ext cx="4608576"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29353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12334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95501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6900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48A87A34-81AB-432B-8DAE-1953F412C126}" type="datetimeFigureOut">
              <a:rPr lang="en-US" smtClean="0"/>
              <a:pPr/>
              <a:t>10/28/2022</a:t>
            </a:fld>
            <a:endParaRPr lang="en-US" dirty="0"/>
          </a:p>
        </p:txBody>
      </p:sp>
      <p:sp>
        <p:nvSpPr>
          <p:cNvPr id="6" name="Footer Placeholder 5"/>
          <p:cNvSpPr>
            <a:spLocks noGrp="1"/>
          </p:cNvSpPr>
          <p:nvPr>
            <p:ph type="ftr" sz="quarter" idx="11"/>
          </p:nvPr>
        </p:nvSpPr>
        <p:spPr>
          <a:xfrm>
            <a:off x="1534910" y="318640"/>
            <a:ext cx="5453475"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9660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10/28/2022</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221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package" Target="../embeddings/Microsoft_Excel_Worksheet.xlsx"/><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4000"/>
                <a:satMod val="80000"/>
                <a:lumMod val="106000"/>
              </a:schemeClr>
            </a:gs>
            <a:gs pos="100000">
              <a:schemeClr val="bg2">
                <a:shade val="8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40E847-855A-41F5-9B78-A07D363AA2D2}"/>
              </a:ext>
            </a:extLst>
          </p:cNvPr>
          <p:cNvSpPr>
            <a:spLocks noGrp="1"/>
          </p:cNvSpPr>
          <p:nvPr>
            <p:ph type="ctrTitle"/>
          </p:nvPr>
        </p:nvSpPr>
        <p:spPr>
          <a:xfrm>
            <a:off x="5770072" y="964769"/>
            <a:ext cx="4966432" cy="2376915"/>
          </a:xfrm>
        </p:spPr>
        <p:txBody>
          <a:bodyPr>
            <a:normAutofit/>
          </a:bodyPr>
          <a:lstStyle/>
          <a:p>
            <a:r>
              <a:rPr lang="en-US" sz="5400" dirty="0"/>
              <a:t>Commission Updates</a:t>
            </a:r>
          </a:p>
        </p:txBody>
      </p:sp>
      <p:sp>
        <p:nvSpPr>
          <p:cNvPr id="8" name="Subtitle 7">
            <a:extLst>
              <a:ext uri="{FF2B5EF4-FFF2-40B4-BE49-F238E27FC236}">
                <a16:creationId xmlns:a16="http://schemas.microsoft.com/office/drawing/2014/main" id="{E11D8F28-FC96-4B50-B681-3F9AA343A606}"/>
              </a:ext>
            </a:extLst>
          </p:cNvPr>
          <p:cNvSpPr>
            <a:spLocks noGrp="1"/>
          </p:cNvSpPr>
          <p:nvPr>
            <p:ph type="subTitle" idx="1"/>
          </p:nvPr>
        </p:nvSpPr>
        <p:spPr>
          <a:xfrm>
            <a:off x="5436492" y="3529159"/>
            <a:ext cx="5810211" cy="1612688"/>
          </a:xfrm>
        </p:spPr>
        <p:txBody>
          <a:bodyPr>
            <a:normAutofit fontScale="92500" lnSpcReduction="10000"/>
          </a:bodyPr>
          <a:lstStyle/>
          <a:p>
            <a:pPr algn="ctr"/>
            <a:r>
              <a:rPr lang="en-US" dirty="0"/>
              <a:t>Safety and Crime Reduction commission meeting</a:t>
            </a:r>
          </a:p>
          <a:p>
            <a:pPr algn="ctr"/>
            <a:r>
              <a:rPr lang="en-US" dirty="0"/>
              <a:t>October 28, 2022</a:t>
            </a:r>
          </a:p>
          <a:p>
            <a:pPr algn="ctr"/>
            <a:r>
              <a:rPr lang="en-US" dirty="0"/>
              <a:t>Dr. Nicoa garrett</a:t>
            </a:r>
          </a:p>
          <a:p>
            <a:endParaRPr lang="en-US" dirty="0"/>
          </a:p>
        </p:txBody>
      </p:sp>
      <p:pic>
        <p:nvPicPr>
          <p:cNvPr id="36" name="Picture 35">
            <a:extLst>
              <a:ext uri="{FF2B5EF4-FFF2-40B4-BE49-F238E27FC236}">
                <a16:creationId xmlns:a16="http://schemas.microsoft.com/office/drawing/2014/main" id="{2A56BB8D-8DA7-4AFE-980E-9E32B928D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271223" y="1364147"/>
            <a:ext cx="3362141" cy="3370568"/>
          </a:xfrm>
          <a:prstGeom prst="rect">
            <a:avLst/>
          </a:prstGeom>
          <a:noFill/>
        </p:spPr>
      </p:pic>
    </p:spTree>
    <p:extLst>
      <p:ext uri="{BB962C8B-B14F-4D97-AF65-F5344CB8AC3E}">
        <p14:creationId xmlns:p14="http://schemas.microsoft.com/office/powerpoint/2010/main" val="3146923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0" name="Title 1">
            <a:extLst>
              <a:ext uri="{FF2B5EF4-FFF2-40B4-BE49-F238E27FC236}">
                <a16:creationId xmlns:a16="http://schemas.microsoft.com/office/drawing/2014/main" id="{E1C18D3A-7630-4B23-ABA6-763503800CEA}"/>
              </a:ext>
            </a:extLst>
          </p:cNvPr>
          <p:cNvSpPr>
            <a:spLocks noGrp="1"/>
          </p:cNvSpPr>
          <p:nvPr>
            <p:ph type="title"/>
          </p:nvPr>
        </p:nvSpPr>
        <p:spPr>
          <a:xfrm>
            <a:off x="1389056" y="761623"/>
            <a:ext cx="9603275" cy="1049235"/>
          </a:xfrm>
        </p:spPr>
        <p:txBody>
          <a:bodyPr>
            <a:noAutofit/>
          </a:bodyPr>
          <a:lstStyle/>
          <a:p>
            <a:pPr marL="0" marR="0">
              <a:spcBef>
                <a:spcPts val="0"/>
              </a:spcBef>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Jacksonville Homicide Stats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for 2022 as compared to the same time in 2021.</a:t>
            </a:r>
            <a:br>
              <a:rPr lang="en-US" sz="1600" dirty="0">
                <a:effectLst/>
                <a:latin typeface="Times New Roman" panose="02020603050405020304" pitchFamily="18" charset="0"/>
                <a:ea typeface="Calibri" panose="020F0502020204030204" pitchFamily="34" charset="0"/>
                <a:cs typeface="Times New Roman" panose="02020603050405020304" pitchFamily="18" charset="0"/>
              </a:rPr>
            </a:b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Homicide – Killing of a person by another; lacks criminal intent</a:t>
            </a:r>
            <a:br>
              <a:rPr lang="en-US" sz="1600" dirty="0">
                <a:effectLst/>
                <a:latin typeface="Times New Roman" panose="02020603050405020304" pitchFamily="18" charset="0"/>
                <a:ea typeface="Calibri" panose="020F0502020204030204" pitchFamily="34" charset="0"/>
                <a:cs typeface="Times New Roman" panose="02020603050405020304" pitchFamily="18" charset="0"/>
              </a:rPr>
            </a:b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Murder – Homicide committed with criminal intent</a:t>
            </a:r>
            <a:br>
              <a:rPr lang="en-US" sz="16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600" b="1" dirty="0">
                <a:effectLst/>
                <a:latin typeface="Calibri" panose="020F0502020204030204" pitchFamily="34" charset="0"/>
                <a:ea typeface="Calibri" panose="020F0502020204030204" pitchFamily="34" charset="0"/>
                <a:cs typeface="Times New Roman" panose="02020603050405020304" pitchFamily="18" charset="0"/>
              </a:rPr>
            </a:br>
            <a:r>
              <a:rPr lang="en-US" sz="1600" b="1" i="1" dirty="0">
                <a:effectLst/>
                <a:latin typeface="Times New Roman" panose="02020603050405020304" pitchFamily="18" charset="0"/>
                <a:ea typeface="Calibri" panose="020F0502020204030204" pitchFamily="34" charset="0"/>
                <a:cs typeface="Times New Roman" panose="02020603050405020304" pitchFamily="18" charset="0"/>
              </a:rPr>
              <a:t>As of September 2022, there have been </a:t>
            </a:r>
            <a:r>
              <a:rPr lang="en-US" sz="16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13</a:t>
            </a:r>
            <a:r>
              <a:rPr lang="en-US" sz="16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a:latin typeface="Times New Roman" panose="02020603050405020304" pitchFamily="18" charset="0"/>
                <a:ea typeface="Calibri" panose="020F0502020204030204" pitchFamily="34" charset="0"/>
                <a:cs typeface="Times New Roman" panose="02020603050405020304" pitchFamily="18" charset="0"/>
              </a:rPr>
              <a:t>Homicides</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 in Jacksonville, FL as compared to </a:t>
            </a:r>
            <a:r>
              <a:rPr lang="en-US" sz="16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11</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 Homicides </a:t>
            </a:r>
            <a:r>
              <a:rPr lang="en-US" sz="1600" i="1" dirty="0">
                <a:latin typeface="Times New Roman" panose="02020603050405020304" pitchFamily="18" charset="0"/>
                <a:ea typeface="Calibri" panose="020F0502020204030204" pitchFamily="34" charset="0"/>
                <a:cs typeface="Times New Roman" panose="02020603050405020304" pitchFamily="18" charset="0"/>
              </a:rPr>
              <a:t>in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2021</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Below are comparisons broken down by month.</a:t>
            </a:r>
            <a:br>
              <a:rPr lang="en-US" sz="1600" dirty="0">
                <a:effectLst/>
                <a:latin typeface="Calibri" panose="020F0502020204030204" pitchFamily="34" charset="0"/>
                <a:ea typeface="Calibri" panose="020F0502020204030204" pitchFamily="34" charset="0"/>
                <a:cs typeface="Times New Roman" panose="02020603050405020304" pitchFamily="18" charset="0"/>
              </a:rPr>
            </a:br>
            <a:endParaRPr lang="en-US" sz="1600" dirty="0"/>
          </a:p>
        </p:txBody>
      </p:sp>
      <p:graphicFrame>
        <p:nvGraphicFramePr>
          <p:cNvPr id="4" name="Content Placeholder 3">
            <a:extLst>
              <a:ext uri="{FF2B5EF4-FFF2-40B4-BE49-F238E27FC236}">
                <a16:creationId xmlns:a16="http://schemas.microsoft.com/office/drawing/2014/main" id="{51AE06ED-DBCA-495F-9454-33D612DFF220}"/>
              </a:ext>
            </a:extLst>
          </p:cNvPr>
          <p:cNvGraphicFramePr>
            <a:graphicFrameLocks noGrp="1"/>
          </p:cNvGraphicFramePr>
          <p:nvPr>
            <p:ph idx="1"/>
            <p:extLst>
              <p:ext uri="{D42A27DB-BD31-4B8C-83A1-F6EECF244321}">
                <p14:modId xmlns:p14="http://schemas.microsoft.com/office/powerpoint/2010/main" val="766628993"/>
              </p:ext>
            </p:extLst>
          </p:nvPr>
        </p:nvGraphicFramePr>
        <p:xfrm>
          <a:off x="1843359" y="1543046"/>
          <a:ext cx="7804587" cy="4553331"/>
        </p:xfrm>
        <a:graphic>
          <a:graphicData uri="http://schemas.openxmlformats.org/drawingml/2006/table">
            <a:tbl>
              <a:tblPr firstRow="1" bandRow="1">
                <a:tableStyleId>{5C22544A-7EE6-4342-B048-85BDC9FD1C3A}</a:tableStyleId>
              </a:tblPr>
              <a:tblGrid>
                <a:gridCol w="2380063">
                  <a:extLst>
                    <a:ext uri="{9D8B030D-6E8A-4147-A177-3AD203B41FA5}">
                      <a16:colId xmlns:a16="http://schemas.microsoft.com/office/drawing/2014/main" val="4197383415"/>
                    </a:ext>
                  </a:extLst>
                </a:gridCol>
                <a:gridCol w="2197531">
                  <a:extLst>
                    <a:ext uri="{9D8B030D-6E8A-4147-A177-3AD203B41FA5}">
                      <a16:colId xmlns:a16="http://schemas.microsoft.com/office/drawing/2014/main" val="3088923442"/>
                    </a:ext>
                  </a:extLst>
                </a:gridCol>
                <a:gridCol w="3226993">
                  <a:extLst>
                    <a:ext uri="{9D8B030D-6E8A-4147-A177-3AD203B41FA5}">
                      <a16:colId xmlns:a16="http://schemas.microsoft.com/office/drawing/2014/main" val="2136143690"/>
                    </a:ext>
                  </a:extLst>
                </a:gridCol>
              </a:tblGrid>
              <a:tr h="267843">
                <a:tc>
                  <a:txBody>
                    <a:bodyPr/>
                    <a:lstStyle/>
                    <a:p>
                      <a:pPr algn="ctr" fontAlgn="ctr"/>
                      <a:r>
                        <a:rPr lang="en-US" sz="1400" u="none" strike="noStrike">
                          <a:effectLst/>
                        </a:rPr>
                        <a:t> </a:t>
                      </a:r>
                      <a:endParaRPr lang="en-US" sz="1400" b="1" i="0" u="none" strike="noStrike">
                        <a:solidFill>
                          <a:srgbClr val="000000"/>
                        </a:solidFill>
                        <a:effectLst/>
                        <a:latin typeface="Times New Roman" panose="02020603050405020304" pitchFamily="18" charset="0"/>
                      </a:endParaRPr>
                    </a:p>
                  </a:txBody>
                  <a:tcPr marL="7724" marR="7724" marT="7724" marB="0" anchor="ctr"/>
                </a:tc>
                <a:tc>
                  <a:txBody>
                    <a:bodyPr/>
                    <a:lstStyle/>
                    <a:p>
                      <a:pPr algn="ctr" fontAlgn="ctr"/>
                      <a:endParaRPr lang="en-US" sz="1600" b="1" i="0" u="none" strike="noStrike" dirty="0">
                        <a:solidFill>
                          <a:srgbClr val="000000"/>
                        </a:solidFill>
                        <a:effectLst/>
                        <a:latin typeface="Times New Roman" panose="02020603050405020304" pitchFamily="18" charset="0"/>
                      </a:endParaRPr>
                    </a:p>
                  </a:txBody>
                  <a:tcPr marL="7724" marR="7724" marT="7724" marB="0" anchor="ctr"/>
                </a:tc>
                <a:tc>
                  <a:txBody>
                    <a:bodyPr/>
                    <a:lstStyle/>
                    <a:p>
                      <a:pPr algn="ctr" fontAlgn="ctr"/>
                      <a:endParaRPr lang="en-US" sz="1600" b="1" i="0" u="none" strike="noStrike" dirty="0">
                        <a:solidFill>
                          <a:srgbClr val="000000"/>
                        </a:solidFill>
                        <a:effectLst/>
                        <a:latin typeface="Times New Roman" panose="02020603050405020304" pitchFamily="18" charset="0"/>
                      </a:endParaRPr>
                    </a:p>
                  </a:txBody>
                  <a:tcPr marL="7724" marR="7724" marT="7724" marB="0" anchor="ctr"/>
                </a:tc>
                <a:extLst>
                  <a:ext uri="{0D108BD9-81ED-4DB2-BD59-A6C34878D82A}">
                    <a16:rowId xmlns:a16="http://schemas.microsoft.com/office/drawing/2014/main" val="2448024979"/>
                  </a:ext>
                </a:extLst>
              </a:tr>
              <a:tr h="267843">
                <a:tc>
                  <a:txBody>
                    <a:bodyPr/>
                    <a:lstStyle/>
                    <a:p>
                      <a:pPr algn="ctr" fontAlgn="ctr"/>
                      <a:r>
                        <a:rPr lang="en-US" sz="1400" u="none" strike="noStrike">
                          <a:effectLst/>
                        </a:rPr>
                        <a:t> </a:t>
                      </a:r>
                      <a:endParaRPr lang="en-US" sz="1400" b="1" i="0" u="none" strike="noStrike">
                        <a:solidFill>
                          <a:srgbClr val="000000"/>
                        </a:solidFill>
                        <a:effectLst/>
                        <a:latin typeface="Times New Roman" panose="02020603050405020304" pitchFamily="18" charset="0"/>
                      </a:endParaRPr>
                    </a:p>
                  </a:txBody>
                  <a:tcPr marL="7724" marR="7724" marT="7724" marB="0" anchor="ctr"/>
                </a:tc>
                <a:tc>
                  <a:txBody>
                    <a:bodyPr/>
                    <a:lstStyle/>
                    <a:p>
                      <a:pPr algn="ctr" fontAlgn="ctr"/>
                      <a:r>
                        <a:rPr lang="en-US" sz="1600" u="none" strike="noStrike">
                          <a:effectLst/>
                        </a:rPr>
                        <a:t>2021</a:t>
                      </a:r>
                      <a:endParaRPr lang="en-US" sz="1600" b="1" i="0" u="none" strike="noStrike">
                        <a:solidFill>
                          <a:srgbClr val="000000"/>
                        </a:solidFill>
                        <a:effectLst/>
                        <a:latin typeface="Times New Roman" panose="02020603050405020304" pitchFamily="18" charset="0"/>
                      </a:endParaRPr>
                    </a:p>
                  </a:txBody>
                  <a:tcPr marL="7724" marR="7724" marT="7724" marB="0" anchor="ctr"/>
                </a:tc>
                <a:tc>
                  <a:txBody>
                    <a:bodyPr/>
                    <a:lstStyle/>
                    <a:p>
                      <a:pPr algn="ctr" fontAlgn="ctr"/>
                      <a:r>
                        <a:rPr lang="en-US" sz="1600" u="none" strike="noStrike" dirty="0">
                          <a:effectLst/>
                        </a:rPr>
                        <a:t>2022</a:t>
                      </a:r>
                      <a:endParaRPr lang="en-US" sz="1600" b="1" i="0" u="none" strike="noStrike" dirty="0">
                        <a:solidFill>
                          <a:srgbClr val="000000"/>
                        </a:solidFill>
                        <a:effectLst/>
                        <a:latin typeface="Times New Roman" panose="02020603050405020304" pitchFamily="18" charset="0"/>
                      </a:endParaRPr>
                    </a:p>
                  </a:txBody>
                  <a:tcPr marL="7724" marR="7724" marT="7724" marB="0" anchor="ctr"/>
                </a:tc>
                <a:extLst>
                  <a:ext uri="{0D108BD9-81ED-4DB2-BD59-A6C34878D82A}">
                    <a16:rowId xmlns:a16="http://schemas.microsoft.com/office/drawing/2014/main" val="2384749716"/>
                  </a:ext>
                </a:extLst>
              </a:tr>
              <a:tr h="267843">
                <a:tc>
                  <a:txBody>
                    <a:bodyPr/>
                    <a:lstStyle/>
                    <a:p>
                      <a:pPr algn="ctr" fontAlgn="ctr"/>
                      <a:r>
                        <a:rPr lang="en-US" sz="1600" u="none" strike="noStrike">
                          <a:effectLst/>
                        </a:rPr>
                        <a:t>Month</a:t>
                      </a:r>
                      <a:endParaRPr lang="en-US" sz="1600" b="1" i="0" u="none" strike="noStrike" dirty="0">
                        <a:solidFill>
                          <a:srgbClr val="000000"/>
                        </a:solidFill>
                        <a:effectLst/>
                        <a:latin typeface="Times New Roman" panose="02020603050405020304" pitchFamily="18" charset="0"/>
                      </a:endParaRPr>
                    </a:p>
                  </a:txBody>
                  <a:tcPr marL="7724" marR="7724" marT="7724" marB="0" anchor="ctr"/>
                </a:tc>
                <a:tc>
                  <a:txBody>
                    <a:bodyPr/>
                    <a:lstStyle/>
                    <a:p>
                      <a:pPr algn="ctr" fontAlgn="ctr"/>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7724" marR="7724" marT="7724"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7724" marR="7724" marT="7724" marB="0" anchor="ctr"/>
                </a:tc>
                <a:extLst>
                  <a:ext uri="{0D108BD9-81ED-4DB2-BD59-A6C34878D82A}">
                    <a16:rowId xmlns:a16="http://schemas.microsoft.com/office/drawing/2014/main" val="1992101744"/>
                  </a:ext>
                </a:extLst>
              </a:tr>
              <a:tr h="267843">
                <a:tc>
                  <a:txBody>
                    <a:bodyPr/>
                    <a:lstStyle/>
                    <a:p>
                      <a:pPr algn="ctr" fontAlgn="ctr"/>
                      <a:r>
                        <a:rPr lang="en-US" sz="1600" u="none" strike="noStrike" dirty="0">
                          <a:effectLst/>
                        </a:rPr>
                        <a:t>January</a:t>
                      </a:r>
                      <a:endParaRPr lang="en-US" sz="1600" b="1" i="0" u="none" strike="noStrike" dirty="0">
                        <a:solidFill>
                          <a:srgbClr val="000000"/>
                        </a:solidFill>
                        <a:effectLst/>
                        <a:latin typeface="Times New Roman" panose="02020603050405020304" pitchFamily="18" charset="0"/>
                      </a:endParaRPr>
                    </a:p>
                  </a:txBody>
                  <a:tcPr marL="7724" marR="7724" marT="7724" marB="0" anchor="ctr"/>
                </a:tc>
                <a:tc>
                  <a:txBody>
                    <a:bodyPr/>
                    <a:lstStyle/>
                    <a:p>
                      <a:pPr algn="ctr" fontAlgn="ctr"/>
                      <a:r>
                        <a:rPr lang="en-US" sz="1600" u="none" strike="noStrike" dirty="0">
                          <a:effectLst/>
                        </a:rPr>
                        <a:t>9</a:t>
                      </a:r>
                      <a:endParaRPr lang="en-US" sz="1600" b="0" i="0" u="none" strike="noStrike" dirty="0">
                        <a:solidFill>
                          <a:srgbClr val="000000"/>
                        </a:solidFill>
                        <a:effectLst/>
                        <a:latin typeface="Times New Roman" panose="02020603050405020304" pitchFamily="18" charset="0"/>
                      </a:endParaRPr>
                    </a:p>
                  </a:txBody>
                  <a:tcPr marL="7724" marR="7724" marT="7724" marB="0" anchor="ctr"/>
                </a:tc>
                <a:tc>
                  <a:txBody>
                    <a:bodyPr/>
                    <a:lstStyle/>
                    <a:p>
                      <a:pPr algn="ctr" fontAlgn="ctr"/>
                      <a:r>
                        <a:rPr lang="en-US" sz="1600" u="none" strike="noStrike" dirty="0">
                          <a:effectLst/>
                        </a:rPr>
                        <a:t>12</a:t>
                      </a:r>
                      <a:endParaRPr lang="en-US" sz="1600" b="0" i="0" u="none" strike="noStrike" dirty="0">
                        <a:solidFill>
                          <a:srgbClr val="000000"/>
                        </a:solidFill>
                        <a:effectLst/>
                        <a:latin typeface="Times New Roman" panose="02020603050405020304" pitchFamily="18" charset="0"/>
                      </a:endParaRPr>
                    </a:p>
                  </a:txBody>
                  <a:tcPr marL="7724" marR="7724" marT="7724" marB="0" anchor="ctr"/>
                </a:tc>
                <a:extLst>
                  <a:ext uri="{0D108BD9-81ED-4DB2-BD59-A6C34878D82A}">
                    <a16:rowId xmlns:a16="http://schemas.microsoft.com/office/drawing/2014/main" val="4250721891"/>
                  </a:ext>
                </a:extLst>
              </a:tr>
              <a:tr h="267843">
                <a:tc>
                  <a:txBody>
                    <a:bodyPr/>
                    <a:lstStyle/>
                    <a:p>
                      <a:pPr algn="ctr" fontAlgn="ctr"/>
                      <a:r>
                        <a:rPr lang="en-US" sz="1600" u="none" strike="noStrike">
                          <a:effectLst/>
                        </a:rPr>
                        <a:t>February</a:t>
                      </a:r>
                      <a:endParaRPr lang="en-US" sz="1600" b="1" i="0" u="none" strike="noStrike" dirty="0">
                        <a:solidFill>
                          <a:srgbClr val="000000"/>
                        </a:solidFill>
                        <a:effectLst/>
                        <a:latin typeface="Times New Roman" panose="02020603050405020304" pitchFamily="18" charset="0"/>
                      </a:endParaRPr>
                    </a:p>
                  </a:txBody>
                  <a:tcPr marL="7724" marR="7724" marT="7724" marB="0" anchor="ctr"/>
                </a:tc>
                <a:tc>
                  <a:txBody>
                    <a:bodyPr/>
                    <a:lstStyle/>
                    <a:p>
                      <a:pPr algn="ctr" fontAlgn="ctr"/>
                      <a:r>
                        <a:rPr lang="en-US" sz="1600" u="none" strike="noStrike" dirty="0">
                          <a:effectLst/>
                        </a:rPr>
                        <a:t>14</a:t>
                      </a:r>
                      <a:endParaRPr lang="en-US" sz="1600" b="0" i="0" u="none" strike="noStrike" dirty="0">
                        <a:solidFill>
                          <a:srgbClr val="000000"/>
                        </a:solidFill>
                        <a:effectLst/>
                        <a:latin typeface="Times New Roman" panose="02020603050405020304" pitchFamily="18" charset="0"/>
                      </a:endParaRPr>
                    </a:p>
                  </a:txBody>
                  <a:tcPr marL="7724" marR="7724" marT="7724" marB="0" anchor="ctr"/>
                </a:tc>
                <a:tc>
                  <a:txBody>
                    <a:bodyPr/>
                    <a:lstStyle/>
                    <a:p>
                      <a:pPr algn="ctr" fontAlgn="ctr"/>
                      <a:r>
                        <a:rPr lang="en-US" sz="1600" b="0" i="0" u="none" strike="noStrike" dirty="0">
                          <a:solidFill>
                            <a:srgbClr val="000000"/>
                          </a:solidFill>
                          <a:effectLst/>
                          <a:latin typeface="Times New Roman" panose="02020603050405020304" pitchFamily="18" charset="0"/>
                        </a:rPr>
                        <a:t>8</a:t>
                      </a:r>
                    </a:p>
                  </a:txBody>
                  <a:tcPr marL="7724" marR="7724" marT="7724" marB="0" anchor="ctr"/>
                </a:tc>
                <a:extLst>
                  <a:ext uri="{0D108BD9-81ED-4DB2-BD59-A6C34878D82A}">
                    <a16:rowId xmlns:a16="http://schemas.microsoft.com/office/drawing/2014/main" val="1784458368"/>
                  </a:ext>
                </a:extLst>
              </a:tr>
              <a:tr h="267843">
                <a:tc>
                  <a:txBody>
                    <a:bodyPr/>
                    <a:lstStyle/>
                    <a:p>
                      <a:pPr algn="ctr" fontAlgn="ctr"/>
                      <a:r>
                        <a:rPr lang="en-US" sz="1600" u="none" strike="noStrike">
                          <a:effectLst/>
                        </a:rPr>
                        <a:t>March</a:t>
                      </a:r>
                      <a:endParaRPr lang="en-US" sz="1600" b="1" i="0" u="none" strike="noStrike" dirty="0">
                        <a:solidFill>
                          <a:srgbClr val="000000"/>
                        </a:solidFill>
                        <a:effectLst/>
                        <a:latin typeface="Times New Roman" panose="02020603050405020304" pitchFamily="18" charset="0"/>
                      </a:endParaRPr>
                    </a:p>
                  </a:txBody>
                  <a:tcPr marL="7724" marR="7724" marT="7724" marB="0" anchor="ctr"/>
                </a:tc>
                <a:tc>
                  <a:txBody>
                    <a:bodyPr/>
                    <a:lstStyle/>
                    <a:p>
                      <a:pPr algn="ctr" fontAlgn="ctr"/>
                      <a:r>
                        <a:rPr lang="en-US" sz="1600" b="0" i="0" u="none" strike="noStrike" dirty="0">
                          <a:solidFill>
                            <a:srgbClr val="000000"/>
                          </a:solidFill>
                          <a:effectLst/>
                          <a:latin typeface="+mn-lt"/>
                        </a:rPr>
                        <a:t>5</a:t>
                      </a:r>
                    </a:p>
                  </a:txBody>
                  <a:tcPr marL="7724" marR="7724" marT="7724" marB="0" anchor="ctr"/>
                </a:tc>
                <a:tc>
                  <a:txBody>
                    <a:bodyPr/>
                    <a:lstStyle/>
                    <a:p>
                      <a:pPr algn="ctr" fontAlgn="ctr"/>
                      <a:r>
                        <a:rPr lang="en-US" sz="1600" b="0" i="0" u="none" strike="noStrike" dirty="0">
                          <a:solidFill>
                            <a:srgbClr val="000000"/>
                          </a:solidFill>
                          <a:effectLst/>
                          <a:latin typeface="+mn-lt"/>
                        </a:rPr>
                        <a:t>8</a:t>
                      </a:r>
                    </a:p>
                  </a:txBody>
                  <a:tcPr marL="7724" marR="7724" marT="7724" marB="0" anchor="ctr"/>
                </a:tc>
                <a:extLst>
                  <a:ext uri="{0D108BD9-81ED-4DB2-BD59-A6C34878D82A}">
                    <a16:rowId xmlns:a16="http://schemas.microsoft.com/office/drawing/2014/main" val="3039585091"/>
                  </a:ext>
                </a:extLst>
              </a:tr>
              <a:tr h="267843">
                <a:tc>
                  <a:txBody>
                    <a:bodyPr/>
                    <a:lstStyle/>
                    <a:p>
                      <a:pPr algn="ctr" fontAlgn="ctr"/>
                      <a:r>
                        <a:rPr lang="en-US" sz="1600" u="none" strike="noStrike">
                          <a:effectLst/>
                        </a:rPr>
                        <a:t>April</a:t>
                      </a:r>
                      <a:endParaRPr lang="en-US" sz="1600" b="1" i="0" u="none" strike="noStrike">
                        <a:solidFill>
                          <a:srgbClr val="000000"/>
                        </a:solidFill>
                        <a:effectLst/>
                        <a:latin typeface="Times New Roman" panose="02020603050405020304" pitchFamily="18" charset="0"/>
                      </a:endParaRPr>
                    </a:p>
                  </a:txBody>
                  <a:tcPr marL="7724" marR="7724" marT="7724" marB="0" anchor="ctr"/>
                </a:tc>
                <a:tc>
                  <a:txBody>
                    <a:bodyPr/>
                    <a:lstStyle/>
                    <a:p>
                      <a:pPr algn="ctr" fontAlgn="ctr"/>
                      <a:r>
                        <a:rPr lang="en-US" sz="1600" b="0" i="0" u="none" strike="noStrike" dirty="0">
                          <a:solidFill>
                            <a:srgbClr val="000000"/>
                          </a:solidFill>
                          <a:effectLst/>
                          <a:latin typeface="Times New Roman" panose="02020603050405020304" pitchFamily="18" charset="0"/>
                        </a:rPr>
                        <a:t>9</a:t>
                      </a:r>
                    </a:p>
                  </a:txBody>
                  <a:tcPr marL="7724" marR="7724" marT="7724" marB="0" anchor="ctr"/>
                </a:tc>
                <a:tc>
                  <a:txBody>
                    <a:bodyPr/>
                    <a:lstStyle/>
                    <a:p>
                      <a:pPr algn="ctr" fontAlgn="ctr"/>
                      <a:r>
                        <a:rPr lang="en-US" sz="1600" b="0" i="0" u="none" strike="noStrike" dirty="0">
                          <a:solidFill>
                            <a:srgbClr val="000000"/>
                          </a:solidFill>
                          <a:effectLst/>
                          <a:latin typeface="Times New Roman" panose="02020603050405020304" pitchFamily="18" charset="0"/>
                        </a:rPr>
                        <a:t>13</a:t>
                      </a:r>
                    </a:p>
                  </a:txBody>
                  <a:tcPr marL="7724" marR="7724" marT="7724" marB="0" anchor="ctr"/>
                </a:tc>
                <a:extLst>
                  <a:ext uri="{0D108BD9-81ED-4DB2-BD59-A6C34878D82A}">
                    <a16:rowId xmlns:a16="http://schemas.microsoft.com/office/drawing/2014/main" val="1936277772"/>
                  </a:ext>
                </a:extLst>
              </a:tr>
              <a:tr h="267843">
                <a:tc>
                  <a:txBody>
                    <a:bodyPr/>
                    <a:lstStyle/>
                    <a:p>
                      <a:pPr algn="ctr" fontAlgn="ctr"/>
                      <a:r>
                        <a:rPr lang="en-US" sz="1600" u="none" strike="noStrike">
                          <a:effectLst/>
                        </a:rPr>
                        <a:t>May</a:t>
                      </a:r>
                      <a:endParaRPr lang="en-US" sz="1600" b="1" i="0" u="none" strike="noStrike" dirty="0">
                        <a:solidFill>
                          <a:srgbClr val="000000"/>
                        </a:solidFill>
                        <a:effectLst/>
                        <a:latin typeface="Times New Roman" panose="02020603050405020304" pitchFamily="18" charset="0"/>
                      </a:endParaRPr>
                    </a:p>
                  </a:txBody>
                  <a:tcPr marL="7724" marR="7724" marT="7724" marB="0" anchor="ctr"/>
                </a:tc>
                <a:tc>
                  <a:txBody>
                    <a:bodyPr/>
                    <a:lstStyle/>
                    <a:p>
                      <a:pPr algn="ctr" fontAlgn="ctr"/>
                      <a:r>
                        <a:rPr lang="en-US" sz="1600" b="0" i="0" u="none" strike="noStrike" dirty="0">
                          <a:solidFill>
                            <a:srgbClr val="000000"/>
                          </a:solidFill>
                          <a:effectLst/>
                          <a:latin typeface="Times New Roman" panose="02020603050405020304" pitchFamily="18" charset="0"/>
                        </a:rPr>
                        <a:t>9</a:t>
                      </a:r>
                    </a:p>
                  </a:txBody>
                  <a:tcPr marL="7724" marR="7724" marT="7724" marB="0" anchor="ctr"/>
                </a:tc>
                <a:tc>
                  <a:txBody>
                    <a:bodyPr/>
                    <a:lstStyle/>
                    <a:p>
                      <a:pPr algn="ctr" fontAlgn="ctr"/>
                      <a:r>
                        <a:rPr lang="en-US" sz="1600" b="0" i="0" u="none" strike="noStrike" dirty="0">
                          <a:solidFill>
                            <a:srgbClr val="000000"/>
                          </a:solidFill>
                          <a:effectLst/>
                          <a:latin typeface="Times New Roman" panose="02020603050405020304" pitchFamily="18" charset="0"/>
                        </a:rPr>
                        <a:t>12</a:t>
                      </a:r>
                    </a:p>
                  </a:txBody>
                  <a:tcPr marL="7724" marR="7724" marT="7724" marB="0" anchor="ctr"/>
                </a:tc>
                <a:extLst>
                  <a:ext uri="{0D108BD9-81ED-4DB2-BD59-A6C34878D82A}">
                    <a16:rowId xmlns:a16="http://schemas.microsoft.com/office/drawing/2014/main" val="2922119166"/>
                  </a:ext>
                </a:extLst>
              </a:tr>
              <a:tr h="267843">
                <a:tc>
                  <a:txBody>
                    <a:bodyPr/>
                    <a:lstStyle/>
                    <a:p>
                      <a:pPr algn="ctr" fontAlgn="ctr"/>
                      <a:r>
                        <a:rPr lang="en-US" sz="1600" u="none" strike="noStrike">
                          <a:effectLst/>
                        </a:rPr>
                        <a:t>June</a:t>
                      </a:r>
                      <a:endParaRPr lang="en-US" sz="1600" b="1" i="0" u="none" strike="noStrike" dirty="0">
                        <a:solidFill>
                          <a:srgbClr val="000000"/>
                        </a:solidFill>
                        <a:effectLst/>
                        <a:latin typeface="Times New Roman" panose="02020603050405020304" pitchFamily="18" charset="0"/>
                      </a:endParaRPr>
                    </a:p>
                  </a:txBody>
                  <a:tcPr marL="7724" marR="7724" marT="7724" marB="0" anchor="ctr"/>
                </a:tc>
                <a:tc>
                  <a:txBody>
                    <a:bodyPr/>
                    <a:lstStyle/>
                    <a:p>
                      <a:pPr algn="ctr" fontAlgn="ctr"/>
                      <a:r>
                        <a:rPr lang="en-US" sz="1600" b="0" i="0" u="none" strike="noStrike" dirty="0">
                          <a:solidFill>
                            <a:srgbClr val="000000"/>
                          </a:solidFill>
                          <a:effectLst/>
                          <a:latin typeface="Times New Roman" panose="02020603050405020304" pitchFamily="18" charset="0"/>
                        </a:rPr>
                        <a:t>8</a:t>
                      </a:r>
                    </a:p>
                  </a:txBody>
                  <a:tcPr marL="7724" marR="7724" marT="7724" marB="0" anchor="ctr"/>
                </a:tc>
                <a:tc>
                  <a:txBody>
                    <a:bodyPr/>
                    <a:lstStyle/>
                    <a:p>
                      <a:pPr algn="ctr" fontAlgn="ctr"/>
                      <a:r>
                        <a:rPr lang="en-US" sz="1600" b="0" i="0" u="none" strike="noStrike" dirty="0">
                          <a:solidFill>
                            <a:srgbClr val="000000"/>
                          </a:solidFill>
                          <a:effectLst/>
                          <a:latin typeface="Times New Roman" panose="02020603050405020304" pitchFamily="18" charset="0"/>
                        </a:rPr>
                        <a:t>10</a:t>
                      </a:r>
                    </a:p>
                  </a:txBody>
                  <a:tcPr marL="7724" marR="7724" marT="7724" marB="0" anchor="ctr"/>
                </a:tc>
                <a:extLst>
                  <a:ext uri="{0D108BD9-81ED-4DB2-BD59-A6C34878D82A}">
                    <a16:rowId xmlns:a16="http://schemas.microsoft.com/office/drawing/2014/main" val="2432317352"/>
                  </a:ext>
                </a:extLst>
              </a:tr>
              <a:tr h="267843">
                <a:tc>
                  <a:txBody>
                    <a:bodyPr/>
                    <a:lstStyle/>
                    <a:p>
                      <a:pPr algn="ctr" fontAlgn="ctr"/>
                      <a:r>
                        <a:rPr lang="en-US" sz="1600" u="none" strike="noStrike">
                          <a:effectLst/>
                        </a:rPr>
                        <a:t>July</a:t>
                      </a:r>
                      <a:endParaRPr lang="en-US" sz="1600" b="1" i="0" u="none" strike="noStrike" dirty="0">
                        <a:solidFill>
                          <a:srgbClr val="000000"/>
                        </a:solidFill>
                        <a:effectLst/>
                        <a:latin typeface="Times New Roman" panose="02020603050405020304" pitchFamily="18" charset="0"/>
                      </a:endParaRPr>
                    </a:p>
                  </a:txBody>
                  <a:tcPr marL="7724" marR="7724" marT="7724" marB="0" anchor="ctr"/>
                </a:tc>
                <a:tc>
                  <a:txBody>
                    <a:bodyPr/>
                    <a:lstStyle/>
                    <a:p>
                      <a:pPr algn="ctr" fontAlgn="ctr"/>
                      <a:r>
                        <a:rPr lang="en-US" sz="1600" b="0" i="0" u="none" strike="noStrike" dirty="0">
                          <a:solidFill>
                            <a:srgbClr val="000000"/>
                          </a:solidFill>
                          <a:effectLst/>
                          <a:latin typeface="Times New Roman" panose="02020603050405020304" pitchFamily="18" charset="0"/>
                        </a:rPr>
                        <a:t>8</a:t>
                      </a:r>
                    </a:p>
                  </a:txBody>
                  <a:tcPr marL="7724" marR="7724" marT="7724" marB="0" anchor="ctr"/>
                </a:tc>
                <a:tc>
                  <a:txBody>
                    <a:bodyPr/>
                    <a:lstStyle/>
                    <a:p>
                      <a:pPr algn="ctr" fontAlgn="ctr"/>
                      <a:r>
                        <a:rPr lang="en-US" sz="1600" b="0" i="0" u="none" strike="noStrike" dirty="0">
                          <a:solidFill>
                            <a:srgbClr val="000000"/>
                          </a:solidFill>
                          <a:effectLst/>
                          <a:latin typeface="Times New Roman" panose="02020603050405020304" pitchFamily="18" charset="0"/>
                        </a:rPr>
                        <a:t>7</a:t>
                      </a:r>
                    </a:p>
                  </a:txBody>
                  <a:tcPr marL="7724" marR="7724" marT="7724" marB="0" anchor="ctr"/>
                </a:tc>
                <a:extLst>
                  <a:ext uri="{0D108BD9-81ED-4DB2-BD59-A6C34878D82A}">
                    <a16:rowId xmlns:a16="http://schemas.microsoft.com/office/drawing/2014/main" val="1355478342"/>
                  </a:ext>
                </a:extLst>
              </a:tr>
              <a:tr h="267843">
                <a:tc>
                  <a:txBody>
                    <a:bodyPr/>
                    <a:lstStyle/>
                    <a:p>
                      <a:pPr algn="ctr" fontAlgn="ctr"/>
                      <a:r>
                        <a:rPr lang="en-US" sz="1600" u="none" strike="noStrike">
                          <a:effectLst/>
                        </a:rPr>
                        <a:t>August</a:t>
                      </a:r>
                      <a:endParaRPr lang="en-US" sz="1600" b="1" i="0" u="none" strike="noStrike" dirty="0">
                        <a:solidFill>
                          <a:srgbClr val="000000"/>
                        </a:solidFill>
                        <a:effectLst/>
                        <a:latin typeface="Times New Roman" panose="02020603050405020304" pitchFamily="18" charset="0"/>
                      </a:endParaRPr>
                    </a:p>
                  </a:txBody>
                  <a:tcPr marL="7724" marR="7724" marT="7724" marB="0" anchor="ctr"/>
                </a:tc>
                <a:tc>
                  <a:txBody>
                    <a:bodyPr/>
                    <a:lstStyle/>
                    <a:p>
                      <a:pPr algn="ctr" fontAlgn="ctr"/>
                      <a:r>
                        <a:rPr lang="en-US" sz="1600" b="0" i="0" u="none" strike="noStrike" dirty="0">
                          <a:solidFill>
                            <a:srgbClr val="000000"/>
                          </a:solidFill>
                          <a:effectLst/>
                          <a:latin typeface="Times New Roman" panose="02020603050405020304" pitchFamily="18" charset="0"/>
                        </a:rPr>
                        <a:t>11</a:t>
                      </a:r>
                    </a:p>
                  </a:txBody>
                  <a:tcPr marL="7724" marR="7724" marT="7724" marB="0" anchor="ctr"/>
                </a:tc>
                <a:tc>
                  <a:txBody>
                    <a:bodyPr/>
                    <a:lstStyle/>
                    <a:p>
                      <a:pPr algn="ctr" fontAlgn="ctr"/>
                      <a:r>
                        <a:rPr lang="en-US" sz="1600" b="0" i="0" u="none" strike="noStrike" dirty="0">
                          <a:solidFill>
                            <a:srgbClr val="000000"/>
                          </a:solidFill>
                          <a:effectLst/>
                          <a:latin typeface="Times New Roman" panose="02020603050405020304" pitchFamily="18" charset="0"/>
                        </a:rPr>
                        <a:t>9</a:t>
                      </a:r>
                    </a:p>
                  </a:txBody>
                  <a:tcPr marL="7724" marR="7724" marT="7724" marB="0" anchor="ctr"/>
                </a:tc>
                <a:extLst>
                  <a:ext uri="{0D108BD9-81ED-4DB2-BD59-A6C34878D82A}">
                    <a16:rowId xmlns:a16="http://schemas.microsoft.com/office/drawing/2014/main" val="2145359452"/>
                  </a:ext>
                </a:extLst>
              </a:tr>
              <a:tr h="267843">
                <a:tc>
                  <a:txBody>
                    <a:bodyPr/>
                    <a:lstStyle/>
                    <a:p>
                      <a:pPr algn="ctr" fontAlgn="ctr"/>
                      <a:r>
                        <a:rPr lang="en-US" sz="1600" u="none" strike="noStrike">
                          <a:effectLst/>
                        </a:rPr>
                        <a:t>September</a:t>
                      </a:r>
                      <a:endParaRPr lang="en-US" sz="1600" b="1" i="0" u="none" strike="noStrike" dirty="0">
                        <a:solidFill>
                          <a:srgbClr val="000000"/>
                        </a:solidFill>
                        <a:effectLst/>
                        <a:latin typeface="Times New Roman" panose="02020603050405020304" pitchFamily="18" charset="0"/>
                      </a:endParaRPr>
                    </a:p>
                  </a:txBody>
                  <a:tcPr marL="7724" marR="7724" marT="7724" marB="0" anchor="ctr"/>
                </a:tc>
                <a:tc>
                  <a:txBody>
                    <a:bodyPr/>
                    <a:lstStyle/>
                    <a:p>
                      <a:pPr algn="ctr" fontAlgn="ctr"/>
                      <a:r>
                        <a:rPr lang="en-US" sz="1600" b="0" i="0" u="none" strike="noStrike" dirty="0">
                          <a:solidFill>
                            <a:srgbClr val="000000"/>
                          </a:solidFill>
                          <a:effectLst/>
                          <a:latin typeface="Times New Roman" panose="02020603050405020304" pitchFamily="18" charset="0"/>
                        </a:rPr>
                        <a:t>11</a:t>
                      </a:r>
                    </a:p>
                  </a:txBody>
                  <a:tcPr marL="7724" marR="7724" marT="7724" marB="0" anchor="ctr"/>
                </a:tc>
                <a:tc>
                  <a:txBody>
                    <a:bodyPr/>
                    <a:lstStyle/>
                    <a:p>
                      <a:pPr algn="ctr" fontAlgn="ctr"/>
                      <a:r>
                        <a:rPr lang="en-US" sz="1600" b="0" i="0" u="none" strike="noStrike" dirty="0">
                          <a:solidFill>
                            <a:srgbClr val="000000"/>
                          </a:solidFill>
                          <a:effectLst/>
                          <a:latin typeface="Times New Roman" panose="02020603050405020304" pitchFamily="18" charset="0"/>
                        </a:rPr>
                        <a:t>13</a:t>
                      </a:r>
                    </a:p>
                  </a:txBody>
                  <a:tcPr marL="7724" marR="7724" marT="7724" marB="0" anchor="ctr"/>
                </a:tc>
                <a:extLst>
                  <a:ext uri="{0D108BD9-81ED-4DB2-BD59-A6C34878D82A}">
                    <a16:rowId xmlns:a16="http://schemas.microsoft.com/office/drawing/2014/main" val="341555292"/>
                  </a:ext>
                </a:extLst>
              </a:tr>
              <a:tr h="267843">
                <a:tc>
                  <a:txBody>
                    <a:bodyPr/>
                    <a:lstStyle/>
                    <a:p>
                      <a:pPr algn="ctr" fontAlgn="ctr"/>
                      <a:r>
                        <a:rPr lang="en-US" sz="1600" u="none" strike="noStrike">
                          <a:effectLst/>
                        </a:rPr>
                        <a:t>October </a:t>
                      </a:r>
                      <a:endParaRPr lang="en-US" sz="1600" b="1" i="0" u="none" strike="noStrike" dirty="0">
                        <a:solidFill>
                          <a:srgbClr val="000000"/>
                        </a:solidFill>
                        <a:effectLst/>
                        <a:latin typeface="Times New Roman" panose="02020603050405020304" pitchFamily="18" charset="0"/>
                      </a:endParaRPr>
                    </a:p>
                  </a:txBody>
                  <a:tcPr marL="7724" marR="7724" marT="7724" marB="0" anchor="ctr"/>
                </a:tc>
                <a:tc>
                  <a:txBody>
                    <a:bodyPr/>
                    <a:lstStyle/>
                    <a:p>
                      <a:pPr algn="ctr" fontAlgn="ctr"/>
                      <a:endParaRPr lang="en-US" sz="1600" b="0" i="0" u="none" strike="noStrike" dirty="0">
                        <a:solidFill>
                          <a:srgbClr val="000000"/>
                        </a:solidFill>
                        <a:effectLst/>
                        <a:latin typeface="Times New Roman" panose="02020603050405020304" pitchFamily="18" charset="0"/>
                      </a:endParaRPr>
                    </a:p>
                  </a:txBody>
                  <a:tcPr marL="7724" marR="7724" marT="7724" marB="0" anchor="ctr"/>
                </a:tc>
                <a:tc>
                  <a:txBody>
                    <a:bodyPr/>
                    <a:lstStyle/>
                    <a:p>
                      <a:pPr algn="ctr" fontAlgn="ctr"/>
                      <a:endParaRPr lang="en-US" sz="1600" b="0" i="0" u="none" strike="noStrike" dirty="0">
                        <a:solidFill>
                          <a:srgbClr val="000000"/>
                        </a:solidFill>
                        <a:effectLst/>
                        <a:latin typeface="Times New Roman" panose="02020603050405020304" pitchFamily="18" charset="0"/>
                      </a:endParaRPr>
                    </a:p>
                  </a:txBody>
                  <a:tcPr marL="7724" marR="7724" marT="7724" marB="0" anchor="ctr"/>
                </a:tc>
                <a:extLst>
                  <a:ext uri="{0D108BD9-81ED-4DB2-BD59-A6C34878D82A}">
                    <a16:rowId xmlns:a16="http://schemas.microsoft.com/office/drawing/2014/main" val="256262262"/>
                  </a:ext>
                </a:extLst>
              </a:tr>
              <a:tr h="267843">
                <a:tc>
                  <a:txBody>
                    <a:bodyPr/>
                    <a:lstStyle/>
                    <a:p>
                      <a:pPr algn="ctr" fontAlgn="ctr"/>
                      <a:r>
                        <a:rPr lang="en-US" sz="1600" u="none" strike="noStrike">
                          <a:effectLst/>
                        </a:rPr>
                        <a:t>November</a:t>
                      </a:r>
                      <a:endParaRPr lang="en-US" sz="1600" b="1" i="0" u="none" strike="noStrike" dirty="0">
                        <a:solidFill>
                          <a:srgbClr val="000000"/>
                        </a:solidFill>
                        <a:effectLst/>
                        <a:latin typeface="Times New Roman" panose="02020603050405020304" pitchFamily="18" charset="0"/>
                      </a:endParaRPr>
                    </a:p>
                  </a:txBody>
                  <a:tcPr marL="7724" marR="7724" marT="7724" marB="0" anchor="ctr"/>
                </a:tc>
                <a:tc>
                  <a:txBody>
                    <a:bodyPr/>
                    <a:lstStyle/>
                    <a:p>
                      <a:pPr algn="ctr" fontAlgn="ctr"/>
                      <a:endParaRPr lang="en-US" sz="1600" b="0" i="0" u="none" strike="noStrike">
                        <a:solidFill>
                          <a:srgbClr val="000000"/>
                        </a:solidFill>
                        <a:effectLst/>
                        <a:latin typeface="Times New Roman" panose="02020603050405020304" pitchFamily="18" charset="0"/>
                      </a:endParaRPr>
                    </a:p>
                  </a:txBody>
                  <a:tcPr marL="7724" marR="7724" marT="7724" marB="0" anchor="ctr"/>
                </a:tc>
                <a:tc>
                  <a:txBody>
                    <a:bodyPr/>
                    <a:lstStyle/>
                    <a:p>
                      <a:pPr algn="ctr" fontAlgn="ctr"/>
                      <a:endParaRPr lang="en-US" sz="1600" b="0" i="0" u="none" strike="noStrike" dirty="0">
                        <a:solidFill>
                          <a:srgbClr val="000000"/>
                        </a:solidFill>
                        <a:effectLst/>
                        <a:latin typeface="Times New Roman" panose="02020603050405020304" pitchFamily="18" charset="0"/>
                      </a:endParaRPr>
                    </a:p>
                  </a:txBody>
                  <a:tcPr marL="7724" marR="7724" marT="7724" marB="0" anchor="ctr"/>
                </a:tc>
                <a:extLst>
                  <a:ext uri="{0D108BD9-81ED-4DB2-BD59-A6C34878D82A}">
                    <a16:rowId xmlns:a16="http://schemas.microsoft.com/office/drawing/2014/main" val="4159331806"/>
                  </a:ext>
                </a:extLst>
              </a:tr>
              <a:tr h="267843">
                <a:tc>
                  <a:txBody>
                    <a:bodyPr/>
                    <a:lstStyle/>
                    <a:p>
                      <a:pPr algn="ctr" fontAlgn="ctr"/>
                      <a:r>
                        <a:rPr lang="en-US" sz="1600" u="none" strike="noStrike">
                          <a:effectLst/>
                        </a:rPr>
                        <a:t>December</a:t>
                      </a:r>
                      <a:endParaRPr lang="en-US" sz="1600" b="1" i="0" u="none" strike="noStrike" dirty="0">
                        <a:solidFill>
                          <a:srgbClr val="000000"/>
                        </a:solidFill>
                        <a:effectLst/>
                        <a:latin typeface="Times New Roman" panose="02020603050405020304" pitchFamily="18" charset="0"/>
                      </a:endParaRPr>
                    </a:p>
                  </a:txBody>
                  <a:tcPr marL="7724" marR="7724" marT="7724" marB="0" anchor="ctr"/>
                </a:tc>
                <a:tc>
                  <a:txBody>
                    <a:bodyPr/>
                    <a:lstStyle/>
                    <a:p>
                      <a:pPr algn="ctr" fontAlgn="ctr"/>
                      <a:endParaRPr lang="en-US" sz="1600" b="0" i="0" u="none" strike="noStrike">
                        <a:solidFill>
                          <a:srgbClr val="000000"/>
                        </a:solidFill>
                        <a:effectLst/>
                        <a:latin typeface="Times New Roman" panose="02020603050405020304" pitchFamily="18" charset="0"/>
                      </a:endParaRPr>
                    </a:p>
                  </a:txBody>
                  <a:tcPr marL="7724" marR="7724" marT="7724" marB="0" anchor="ctr"/>
                </a:tc>
                <a:tc>
                  <a:txBody>
                    <a:bodyPr/>
                    <a:lstStyle/>
                    <a:p>
                      <a:pPr algn="ctr" fontAlgn="ctr"/>
                      <a:endParaRPr lang="en-US" sz="1600" b="0" i="0" u="none" strike="noStrike" dirty="0">
                        <a:solidFill>
                          <a:srgbClr val="000000"/>
                        </a:solidFill>
                        <a:effectLst/>
                        <a:latin typeface="Times New Roman" panose="02020603050405020304" pitchFamily="18" charset="0"/>
                      </a:endParaRPr>
                    </a:p>
                  </a:txBody>
                  <a:tcPr marL="7724" marR="7724" marT="7724" marB="0" anchor="ctr"/>
                </a:tc>
                <a:extLst>
                  <a:ext uri="{0D108BD9-81ED-4DB2-BD59-A6C34878D82A}">
                    <a16:rowId xmlns:a16="http://schemas.microsoft.com/office/drawing/2014/main" val="2569860411"/>
                  </a:ext>
                </a:extLst>
              </a:tr>
              <a:tr h="267843">
                <a:tc>
                  <a:txBody>
                    <a:bodyPr/>
                    <a:lstStyle/>
                    <a:p>
                      <a:pPr algn="ctr" fontAlgn="ctr"/>
                      <a:r>
                        <a:rPr lang="en-US" sz="1600" u="none" strike="noStrike">
                          <a:effectLst/>
                        </a:rPr>
                        <a:t> </a:t>
                      </a:r>
                      <a:endParaRPr lang="en-US" sz="1600" b="0" i="0" u="none" strike="noStrike" dirty="0">
                        <a:solidFill>
                          <a:srgbClr val="000000"/>
                        </a:solidFill>
                        <a:effectLst/>
                        <a:latin typeface="Times New Roman" panose="02020603050405020304" pitchFamily="18" charset="0"/>
                      </a:endParaRPr>
                    </a:p>
                  </a:txBody>
                  <a:tcPr marL="7724" marR="7724" marT="7724" marB="0" anchor="ctr"/>
                </a:tc>
                <a:tc>
                  <a:txBody>
                    <a:bodyPr/>
                    <a:lstStyle/>
                    <a:p>
                      <a:pPr algn="l" fontAlgn="ctr"/>
                      <a:endParaRPr lang="en-US" sz="1600" b="1" i="0" u="none" strike="noStrike" dirty="0">
                        <a:solidFill>
                          <a:srgbClr val="000000"/>
                        </a:solidFill>
                        <a:effectLst/>
                        <a:latin typeface="Times New Roman" panose="02020603050405020304" pitchFamily="18" charset="0"/>
                      </a:endParaRPr>
                    </a:p>
                  </a:txBody>
                  <a:tcPr marL="7724" marR="7724" marT="7724" marB="0" anchor="ctr"/>
                </a:tc>
                <a:tc>
                  <a:txBody>
                    <a:bodyPr/>
                    <a:lstStyle/>
                    <a:p>
                      <a:pPr algn="l" fontAlgn="ctr"/>
                      <a:endParaRPr lang="en-US" sz="1600" b="1" i="0" u="none" strike="noStrike" dirty="0">
                        <a:solidFill>
                          <a:srgbClr val="000000"/>
                        </a:solidFill>
                        <a:effectLst/>
                        <a:latin typeface="Times New Roman" panose="02020603050405020304" pitchFamily="18" charset="0"/>
                      </a:endParaRPr>
                    </a:p>
                  </a:txBody>
                  <a:tcPr marL="7724" marR="7724" marT="7724" marB="0" anchor="ctr"/>
                </a:tc>
                <a:extLst>
                  <a:ext uri="{0D108BD9-81ED-4DB2-BD59-A6C34878D82A}">
                    <a16:rowId xmlns:a16="http://schemas.microsoft.com/office/drawing/2014/main" val="1595195791"/>
                  </a:ext>
                </a:extLst>
              </a:tr>
              <a:tr h="267843">
                <a:tc>
                  <a:txBody>
                    <a:bodyPr/>
                    <a:lstStyle/>
                    <a:p>
                      <a:pPr algn="ctr" fontAlgn="ctr"/>
                      <a:r>
                        <a:rPr lang="en-US" sz="1600" b="1" u="none" strike="noStrike" dirty="0">
                          <a:effectLst/>
                        </a:rPr>
                        <a:t>Total</a:t>
                      </a:r>
                      <a:endParaRPr lang="en-US" sz="1600" b="1" i="0" u="none" strike="noStrike" dirty="0">
                        <a:solidFill>
                          <a:srgbClr val="000000"/>
                        </a:solidFill>
                        <a:effectLst/>
                        <a:latin typeface="Times New Roman" panose="02020603050405020304" pitchFamily="18" charset="0"/>
                      </a:endParaRPr>
                    </a:p>
                  </a:txBody>
                  <a:tcPr marL="7724" marR="7724" marT="7724" marB="0" anchor="ctr"/>
                </a:tc>
                <a:tc>
                  <a:txBody>
                    <a:bodyPr/>
                    <a:lstStyle/>
                    <a:p>
                      <a:pPr algn="ctr" fontAlgn="ctr"/>
                      <a:r>
                        <a:rPr lang="en-US" sz="1600" u="none" strike="noStrike" kern="1200" dirty="0">
                          <a:solidFill>
                            <a:schemeClr val="dk1"/>
                          </a:solidFill>
                          <a:effectLst/>
                          <a:latin typeface="+mn-lt"/>
                          <a:ea typeface="+mn-ea"/>
                          <a:cs typeface="+mn-cs"/>
                        </a:rPr>
                        <a:t>84</a:t>
                      </a:r>
                    </a:p>
                  </a:txBody>
                  <a:tcPr marL="7724" marR="7724" marT="7724" marB="0" anchor="ctr"/>
                </a:tc>
                <a:tc>
                  <a:txBody>
                    <a:bodyPr/>
                    <a:lstStyle/>
                    <a:p>
                      <a:pPr algn="ctr" fontAlgn="ctr"/>
                      <a:r>
                        <a:rPr lang="en-US" sz="1600" u="none" strike="noStrike" kern="1200" dirty="0">
                          <a:solidFill>
                            <a:schemeClr val="dk1"/>
                          </a:solidFill>
                          <a:effectLst/>
                          <a:latin typeface="+mn-lt"/>
                          <a:ea typeface="+mn-ea"/>
                          <a:cs typeface="+mn-cs"/>
                        </a:rPr>
                        <a:t>92</a:t>
                      </a:r>
                    </a:p>
                  </a:txBody>
                  <a:tcPr marL="7724" marR="7724" marT="7724" marB="0" anchor="ctr"/>
                </a:tc>
                <a:extLst>
                  <a:ext uri="{0D108BD9-81ED-4DB2-BD59-A6C34878D82A}">
                    <a16:rowId xmlns:a16="http://schemas.microsoft.com/office/drawing/2014/main" val="2894156278"/>
                  </a:ext>
                </a:extLst>
              </a:tr>
            </a:tbl>
          </a:graphicData>
        </a:graphic>
      </p:graphicFrame>
    </p:spTree>
    <p:extLst>
      <p:ext uri="{BB962C8B-B14F-4D97-AF65-F5344CB8AC3E}">
        <p14:creationId xmlns:p14="http://schemas.microsoft.com/office/powerpoint/2010/main" val="3785220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021C0-9E55-5BC3-287D-A5C0380FE96D}"/>
              </a:ext>
            </a:extLst>
          </p:cNvPr>
          <p:cNvSpPr>
            <a:spLocks noGrp="1"/>
          </p:cNvSpPr>
          <p:nvPr>
            <p:ph type="title"/>
          </p:nvPr>
        </p:nvSpPr>
        <p:spPr/>
        <p:txBody>
          <a:bodyPr/>
          <a:lstStyle/>
          <a:p>
            <a:pPr algn="ctr"/>
            <a:r>
              <a:rPr lang="en-US" dirty="0"/>
              <a:t>Where We Are?</a:t>
            </a:r>
            <a:br>
              <a:rPr lang="en-US" dirty="0"/>
            </a:br>
            <a:r>
              <a:rPr lang="en-US" dirty="0"/>
              <a:t>Ordinance 2022 – 690 – E (Substitute)</a:t>
            </a:r>
          </a:p>
        </p:txBody>
      </p:sp>
      <p:sp>
        <p:nvSpPr>
          <p:cNvPr id="3" name="Content Placeholder 2">
            <a:extLst>
              <a:ext uri="{FF2B5EF4-FFF2-40B4-BE49-F238E27FC236}">
                <a16:creationId xmlns:a16="http://schemas.microsoft.com/office/drawing/2014/main" id="{5D2C1FFD-BC35-5910-7977-439AD40964C1}"/>
              </a:ext>
            </a:extLst>
          </p:cNvPr>
          <p:cNvSpPr>
            <a:spLocks noGrp="1"/>
          </p:cNvSpPr>
          <p:nvPr>
            <p:ph idx="1"/>
          </p:nvPr>
        </p:nvSpPr>
        <p:spPr>
          <a:xfrm>
            <a:off x="1336431" y="2015732"/>
            <a:ext cx="9718423" cy="3450613"/>
          </a:xfrm>
        </p:spPr>
        <p:txBody>
          <a:bodyPr>
            <a:normAutofit/>
          </a:bodyPr>
          <a:lstStyle/>
          <a:p>
            <a:pPr marL="0" indent="0">
              <a:buNone/>
            </a:pPr>
            <a:r>
              <a:rPr lang="en-US" sz="1700" dirty="0"/>
              <a:t>Dr. Garrett attended and presented evaluation process at each City Council Committee Meeting:</a:t>
            </a:r>
          </a:p>
          <a:p>
            <a:pPr lvl="1"/>
            <a:r>
              <a:rPr lang="en-US" sz="1700" dirty="0"/>
              <a:t>NCSPHS – Monday October 3, 2022</a:t>
            </a:r>
          </a:p>
          <a:p>
            <a:pPr marL="457200" lvl="1" indent="0">
              <a:buNone/>
            </a:pPr>
            <a:endParaRPr lang="en-US" sz="1700" dirty="0"/>
          </a:p>
          <a:p>
            <a:pPr lvl="1"/>
            <a:r>
              <a:rPr lang="en-US" sz="1700" dirty="0"/>
              <a:t>Rules – Monday, October 3, 2022</a:t>
            </a:r>
          </a:p>
          <a:p>
            <a:pPr marL="457200" lvl="1" indent="0">
              <a:buNone/>
            </a:pPr>
            <a:endParaRPr lang="en-US" sz="1700" dirty="0"/>
          </a:p>
          <a:p>
            <a:pPr lvl="1"/>
            <a:r>
              <a:rPr lang="en-US" sz="1700" dirty="0"/>
              <a:t>Finance – Tuesday, October 4, 2022</a:t>
            </a:r>
          </a:p>
          <a:p>
            <a:pPr marL="0" indent="0">
              <a:buNone/>
            </a:pPr>
            <a:endParaRPr lang="en-US" sz="1700" dirty="0"/>
          </a:p>
          <a:p>
            <a:r>
              <a:rPr lang="en-US" sz="1700" dirty="0"/>
              <a:t>Final Action/Approval – Tuesday, October 11, 2022</a:t>
            </a:r>
          </a:p>
          <a:p>
            <a:endParaRPr lang="en-US" dirty="0"/>
          </a:p>
          <a:p>
            <a:pPr marL="0" indent="0">
              <a:buNone/>
            </a:pPr>
            <a:endParaRPr lang="en-US" dirty="0"/>
          </a:p>
        </p:txBody>
      </p:sp>
    </p:spTree>
    <p:extLst>
      <p:ext uri="{BB962C8B-B14F-4D97-AF65-F5344CB8AC3E}">
        <p14:creationId xmlns:p14="http://schemas.microsoft.com/office/powerpoint/2010/main" val="419115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FAAD7-0DCC-547D-0A08-2EFF9A1ACB94}"/>
              </a:ext>
            </a:extLst>
          </p:cNvPr>
          <p:cNvSpPr>
            <a:spLocks noGrp="1"/>
          </p:cNvSpPr>
          <p:nvPr>
            <p:ph type="title"/>
          </p:nvPr>
        </p:nvSpPr>
        <p:spPr/>
        <p:txBody>
          <a:bodyPr/>
          <a:lstStyle/>
          <a:p>
            <a:pPr algn="ctr"/>
            <a:r>
              <a:rPr lang="en-US" dirty="0"/>
              <a:t>Ordinance 2022 – 690 – E (Substitute)</a:t>
            </a:r>
            <a:br>
              <a:rPr lang="en-US" dirty="0"/>
            </a:br>
            <a:r>
              <a:rPr lang="en-US" dirty="0"/>
              <a:t>Appropriations</a:t>
            </a:r>
          </a:p>
        </p:txBody>
      </p:sp>
      <p:sp>
        <p:nvSpPr>
          <p:cNvPr id="3" name="Content Placeholder 2">
            <a:extLst>
              <a:ext uri="{FF2B5EF4-FFF2-40B4-BE49-F238E27FC236}">
                <a16:creationId xmlns:a16="http://schemas.microsoft.com/office/drawing/2014/main" id="{64B34B4D-5652-45A8-2E66-E63F4D81C634}"/>
              </a:ext>
            </a:extLst>
          </p:cNvPr>
          <p:cNvSpPr>
            <a:spLocks noGrp="1"/>
          </p:cNvSpPr>
          <p:nvPr>
            <p:ph idx="1"/>
          </p:nvPr>
        </p:nvSpPr>
        <p:spPr/>
        <p:txBody>
          <a:bodyPr>
            <a:normAutofit/>
          </a:bodyPr>
          <a:lstStyle/>
          <a:p>
            <a:pPr lvl="1">
              <a:lnSpc>
                <a:spcPct val="110000"/>
              </a:lnSpc>
            </a:pPr>
            <a:endParaRPr lang="en-US" sz="2000" dirty="0"/>
          </a:p>
          <a:p>
            <a:pPr lvl="1">
              <a:lnSpc>
                <a:spcPct val="110000"/>
              </a:lnSpc>
            </a:pPr>
            <a:r>
              <a:rPr lang="en-US" sz="2000" dirty="0"/>
              <a:t>Funding appropriations - $350,880</a:t>
            </a:r>
          </a:p>
          <a:p>
            <a:pPr marL="457200" lvl="1" indent="0">
              <a:lnSpc>
                <a:spcPct val="110000"/>
              </a:lnSpc>
              <a:buNone/>
            </a:pPr>
            <a:endParaRPr lang="en-US" sz="2000" dirty="0"/>
          </a:p>
          <a:p>
            <a:pPr lvl="1">
              <a:lnSpc>
                <a:spcPct val="110000"/>
              </a:lnSpc>
            </a:pPr>
            <a:r>
              <a:rPr lang="en-US" sz="2000" dirty="0"/>
              <a:t>Funding to include 43 organizations instead of 41 </a:t>
            </a:r>
          </a:p>
          <a:p>
            <a:pPr marL="457200" lvl="1" indent="0">
              <a:lnSpc>
                <a:spcPct val="110000"/>
              </a:lnSpc>
              <a:buNone/>
            </a:pPr>
            <a:endParaRPr lang="en-US" sz="2000" dirty="0"/>
          </a:p>
          <a:p>
            <a:pPr lvl="1">
              <a:lnSpc>
                <a:spcPct val="110000"/>
              </a:lnSpc>
            </a:pPr>
            <a:r>
              <a:rPr lang="en-US" sz="2000" dirty="0"/>
              <a:t>$6000 to Nonprofit Center of Northeast Florida, Inc. for training to assist with budgeting and compliance with grant award</a:t>
            </a:r>
          </a:p>
          <a:p>
            <a:pPr marL="457200" lvl="1" indent="0">
              <a:lnSpc>
                <a:spcPct val="110000"/>
              </a:lnSpc>
              <a:buNone/>
            </a:pPr>
            <a:endParaRPr lang="en-US" dirty="0"/>
          </a:p>
        </p:txBody>
      </p:sp>
    </p:spTree>
    <p:extLst>
      <p:ext uri="{BB962C8B-B14F-4D97-AF65-F5344CB8AC3E}">
        <p14:creationId xmlns:p14="http://schemas.microsoft.com/office/powerpoint/2010/main" val="2711319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FAAD7-0DCC-547D-0A08-2EFF9A1ACB94}"/>
              </a:ext>
            </a:extLst>
          </p:cNvPr>
          <p:cNvSpPr>
            <a:spLocks noGrp="1"/>
          </p:cNvSpPr>
          <p:nvPr>
            <p:ph type="title"/>
          </p:nvPr>
        </p:nvSpPr>
        <p:spPr/>
        <p:txBody>
          <a:bodyPr/>
          <a:lstStyle/>
          <a:p>
            <a:pPr algn="ctr"/>
            <a:r>
              <a:rPr lang="en-US" dirty="0"/>
              <a:t>Ordinance 2022 – 690 – E (Substitute)</a:t>
            </a:r>
            <a:br>
              <a:rPr lang="en-US" dirty="0"/>
            </a:br>
            <a:r>
              <a:rPr lang="en-US" dirty="0"/>
              <a:t>Appropriations</a:t>
            </a:r>
          </a:p>
        </p:txBody>
      </p:sp>
      <p:sp>
        <p:nvSpPr>
          <p:cNvPr id="3" name="Content Placeholder 2">
            <a:extLst>
              <a:ext uri="{FF2B5EF4-FFF2-40B4-BE49-F238E27FC236}">
                <a16:creationId xmlns:a16="http://schemas.microsoft.com/office/drawing/2014/main" id="{64B34B4D-5652-45A8-2E66-E63F4D81C634}"/>
              </a:ext>
            </a:extLst>
          </p:cNvPr>
          <p:cNvSpPr>
            <a:spLocks noGrp="1"/>
          </p:cNvSpPr>
          <p:nvPr>
            <p:ph idx="1"/>
          </p:nvPr>
        </p:nvSpPr>
        <p:spPr/>
        <p:txBody>
          <a:bodyPr>
            <a:normAutofit lnSpcReduction="10000"/>
          </a:bodyPr>
          <a:lstStyle/>
          <a:p>
            <a:pPr lvl="1">
              <a:lnSpc>
                <a:spcPct val="110000"/>
              </a:lnSpc>
            </a:pPr>
            <a:r>
              <a:rPr lang="en-US" dirty="0"/>
              <a:t>Ordinance Code: 118.201(f)(7) – Organizations will receive advance payments of 50% for start-up costs.</a:t>
            </a:r>
          </a:p>
          <a:p>
            <a:pPr lvl="2">
              <a:lnSpc>
                <a:spcPct val="110000"/>
              </a:lnSpc>
            </a:pPr>
            <a:r>
              <a:rPr lang="en-US" dirty="0"/>
              <a:t>Nonprofit organizations approved for $9000 will receive $4500 up front</a:t>
            </a:r>
          </a:p>
          <a:p>
            <a:pPr lvl="2">
              <a:lnSpc>
                <a:spcPct val="110000"/>
              </a:lnSpc>
            </a:pPr>
            <a:r>
              <a:rPr lang="en-US" dirty="0"/>
              <a:t>Nonprofit organizations approved for $7440 will receive $3720 up front</a:t>
            </a:r>
          </a:p>
          <a:p>
            <a:pPr marL="457200" lvl="1" indent="0">
              <a:lnSpc>
                <a:spcPct val="110000"/>
              </a:lnSpc>
              <a:buNone/>
            </a:pPr>
            <a:endParaRPr lang="en-US" dirty="0"/>
          </a:p>
          <a:p>
            <a:pPr lvl="1">
              <a:lnSpc>
                <a:spcPct val="110000"/>
              </a:lnSpc>
            </a:pPr>
            <a:r>
              <a:rPr lang="en-US" dirty="0"/>
              <a:t>Remainder of funding will be paid upon “completion of project, consistent with grant contract agreement” – see contract hand out.</a:t>
            </a:r>
          </a:p>
          <a:p>
            <a:pPr lvl="1">
              <a:lnSpc>
                <a:spcPct val="110000"/>
              </a:lnSpc>
            </a:pPr>
            <a:endParaRPr lang="en-US" dirty="0"/>
          </a:p>
          <a:p>
            <a:pPr lvl="1">
              <a:lnSpc>
                <a:spcPct val="110000"/>
              </a:lnSpc>
            </a:pPr>
            <a:r>
              <a:rPr lang="en-US" dirty="0"/>
              <a:t>Ordinance Code: 118.201(f)(7) – The Nonprofit Center of Northeast Florida will receive advance payment of $3,000 for initial training and the remainder upon completion of project.</a:t>
            </a:r>
          </a:p>
          <a:p>
            <a:pPr lvl="1">
              <a:lnSpc>
                <a:spcPct val="110000"/>
              </a:lnSpc>
            </a:pPr>
            <a:endParaRPr lang="en-US" dirty="0"/>
          </a:p>
        </p:txBody>
      </p:sp>
    </p:spTree>
    <p:extLst>
      <p:ext uri="{BB962C8B-B14F-4D97-AF65-F5344CB8AC3E}">
        <p14:creationId xmlns:p14="http://schemas.microsoft.com/office/powerpoint/2010/main" val="1978918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76B89-3EA6-4299-BA99-E1B4E356E374}"/>
              </a:ext>
            </a:extLst>
          </p:cNvPr>
          <p:cNvSpPr>
            <a:spLocks noGrp="1"/>
          </p:cNvSpPr>
          <p:nvPr>
            <p:ph type="title"/>
          </p:nvPr>
        </p:nvSpPr>
        <p:spPr>
          <a:xfrm>
            <a:off x="1609718" y="-351947"/>
            <a:ext cx="9520158" cy="1049235"/>
          </a:xfrm>
        </p:spPr>
        <p:txBody>
          <a:bodyPr vert="horz" lIns="91440" tIns="45720" rIns="91440" bIns="45720" rtlCol="0" anchor="t">
            <a:normAutofit fontScale="90000"/>
          </a:bodyPr>
          <a:lstStyle/>
          <a:p>
            <a:pPr algn="ctr"/>
            <a:br>
              <a:rPr lang="en-US" b="0" i="0" kern="1200" cap="all" dirty="0">
                <a:solidFill>
                  <a:srgbClr val="FFFFFF"/>
                </a:solidFill>
                <a:effectLst/>
                <a:latin typeface="+mj-lt"/>
                <a:ea typeface="+mj-ea"/>
                <a:cs typeface="+mj-cs"/>
              </a:rPr>
            </a:br>
            <a:r>
              <a:rPr lang="en-US" sz="2000" b="0" i="0" kern="1200" cap="all" dirty="0">
                <a:effectLst/>
                <a:latin typeface="+mj-lt"/>
                <a:ea typeface="+mj-ea"/>
                <a:cs typeface="+mj-cs"/>
              </a:rPr>
              <a:t>Safety and crime Reduction </a:t>
            </a:r>
            <a:r>
              <a:rPr lang="en-US" sz="2000" cap="all" dirty="0"/>
              <a:t>funding recommendation</a:t>
            </a:r>
            <a:br>
              <a:rPr lang="en-US" sz="2200" cap="all" dirty="0"/>
            </a:br>
            <a:r>
              <a:rPr lang="en-US" sz="2200" cap="all" dirty="0"/>
              <a:t>(</a:t>
            </a:r>
            <a:r>
              <a:rPr lang="en-US" sz="1800" cap="all" dirty="0"/>
              <a:t>SCRC voted 8-26-2022/Approved by City Council 10-11-2022</a:t>
            </a:r>
            <a:r>
              <a:rPr lang="en-US" sz="2200" cap="all" dirty="0"/>
              <a:t>)</a:t>
            </a:r>
            <a:br>
              <a:rPr lang="en-US" sz="2200" cap="all" dirty="0"/>
            </a:br>
            <a:br>
              <a:rPr lang="en-US" sz="2700" b="0" i="0" kern="1200" cap="all" dirty="0">
                <a:solidFill>
                  <a:srgbClr val="FFFFFF"/>
                </a:solidFill>
                <a:effectLst/>
                <a:latin typeface="+mj-lt"/>
                <a:ea typeface="+mj-ea"/>
                <a:cs typeface="+mj-cs"/>
              </a:rPr>
            </a:br>
            <a:endParaRPr lang="en-US" sz="2700" b="0" i="0" kern="1200" cap="all" dirty="0">
              <a:solidFill>
                <a:srgbClr val="FFFFFF"/>
              </a:solidFill>
              <a:effectLst/>
              <a:latin typeface="+mj-lt"/>
              <a:ea typeface="+mj-ea"/>
              <a:cs typeface="+mj-cs"/>
            </a:endParaRPr>
          </a:p>
        </p:txBody>
      </p:sp>
      <p:sp>
        <p:nvSpPr>
          <p:cNvPr id="3" name="Content Placeholder 2">
            <a:extLst>
              <a:ext uri="{FF2B5EF4-FFF2-40B4-BE49-F238E27FC236}">
                <a16:creationId xmlns:a16="http://schemas.microsoft.com/office/drawing/2014/main" id="{8BA5CC16-E55F-49BA-94BA-ACC0C90D715B}"/>
              </a:ext>
            </a:extLst>
          </p:cNvPr>
          <p:cNvSpPr>
            <a:spLocks noGrp="1"/>
          </p:cNvSpPr>
          <p:nvPr>
            <p:ph idx="4294967295"/>
          </p:nvPr>
        </p:nvSpPr>
        <p:spPr>
          <a:xfrm>
            <a:off x="2757732" y="2141171"/>
            <a:ext cx="9520237" cy="3449638"/>
          </a:xfrm>
        </p:spPr>
        <p:txBody>
          <a:bodyPr vert="horz" lIns="91440" tIns="45720" rIns="91440" bIns="45720" rtlCol="0" anchor="t">
            <a:normAutofit/>
          </a:bodyPr>
          <a:lstStyle/>
          <a:p>
            <a:pPr marL="0"/>
            <a:endParaRPr lang="en-US" dirty="0"/>
          </a:p>
          <a:p>
            <a:pPr>
              <a:spcBef>
                <a:spcPts val="0"/>
              </a:spcBef>
            </a:pPr>
            <a:endParaRPr lang="en-US" dirty="0"/>
          </a:p>
          <a:p>
            <a:pPr>
              <a:spcBef>
                <a:spcPts val="0"/>
              </a:spcBef>
            </a:pPr>
            <a:endParaRPr lang="en-US" dirty="0"/>
          </a:p>
          <a:p>
            <a:pPr marL="0" marR="0">
              <a:spcBef>
                <a:spcPts val="0"/>
              </a:spcBef>
              <a:spcAft>
                <a:spcPts val="0"/>
              </a:spcAft>
            </a:pPr>
            <a:endParaRPr lang="en-US" dirty="0"/>
          </a:p>
          <a:p>
            <a:pPr marL="0"/>
            <a:endParaRPr lang="en-US" dirty="0"/>
          </a:p>
          <a:p>
            <a:endParaRPr lang="en-US" dirty="0"/>
          </a:p>
        </p:txBody>
      </p:sp>
      <p:graphicFrame>
        <p:nvGraphicFramePr>
          <p:cNvPr id="4" name="Object 3">
            <a:extLst>
              <a:ext uri="{FF2B5EF4-FFF2-40B4-BE49-F238E27FC236}">
                <a16:creationId xmlns:a16="http://schemas.microsoft.com/office/drawing/2014/main" id="{EDE09C84-DBE9-6775-34DF-42F73B1A4778}"/>
              </a:ext>
            </a:extLst>
          </p:cNvPr>
          <p:cNvGraphicFramePr>
            <a:graphicFrameLocks noChangeAspect="1"/>
          </p:cNvGraphicFramePr>
          <p:nvPr>
            <p:extLst>
              <p:ext uri="{D42A27DB-BD31-4B8C-83A1-F6EECF244321}">
                <p14:modId xmlns:p14="http://schemas.microsoft.com/office/powerpoint/2010/main" val="694441456"/>
              </p:ext>
            </p:extLst>
          </p:nvPr>
        </p:nvGraphicFramePr>
        <p:xfrm>
          <a:off x="2281291" y="697288"/>
          <a:ext cx="7873498" cy="5440781"/>
        </p:xfrm>
        <a:graphic>
          <a:graphicData uri="http://schemas.openxmlformats.org/presentationml/2006/ole">
            <mc:AlternateContent xmlns:mc="http://schemas.openxmlformats.org/markup-compatibility/2006">
              <mc:Choice xmlns:v="urn:schemas-microsoft-com:vml" Requires="v">
                <p:oleObj name="Worksheet" r:id="rId2" imgW="11563430" imgH="9391753" progId="Excel.Sheet.12">
                  <p:embed/>
                </p:oleObj>
              </mc:Choice>
              <mc:Fallback>
                <p:oleObj name="Worksheet" r:id="rId2" imgW="11563430" imgH="9391753" progId="Excel.Sheet.12">
                  <p:embed/>
                  <p:pic>
                    <p:nvPicPr>
                      <p:cNvPr id="0" name=""/>
                      <p:cNvPicPr/>
                      <p:nvPr/>
                    </p:nvPicPr>
                    <p:blipFill>
                      <a:blip r:embed="rId3"/>
                      <a:stretch>
                        <a:fillRect/>
                      </a:stretch>
                    </p:blipFill>
                    <p:spPr>
                      <a:xfrm>
                        <a:off x="2281291" y="697288"/>
                        <a:ext cx="7873498" cy="5440781"/>
                      </a:xfrm>
                      <a:prstGeom prst="rect">
                        <a:avLst/>
                      </a:prstGeom>
                    </p:spPr>
                  </p:pic>
                </p:oleObj>
              </mc:Fallback>
            </mc:AlternateContent>
          </a:graphicData>
        </a:graphic>
      </p:graphicFrame>
    </p:spTree>
    <p:extLst>
      <p:ext uri="{BB962C8B-B14F-4D97-AF65-F5344CB8AC3E}">
        <p14:creationId xmlns:p14="http://schemas.microsoft.com/office/powerpoint/2010/main" val="2680087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05ED-FD11-B930-8DE4-38AD86429044}"/>
              </a:ext>
            </a:extLst>
          </p:cNvPr>
          <p:cNvSpPr>
            <a:spLocks noGrp="1"/>
          </p:cNvSpPr>
          <p:nvPr>
            <p:ph type="title"/>
          </p:nvPr>
        </p:nvSpPr>
        <p:spPr>
          <a:xfrm>
            <a:off x="1456542" y="241811"/>
            <a:ext cx="9520158" cy="1049235"/>
          </a:xfrm>
        </p:spPr>
        <p:txBody>
          <a:bodyPr>
            <a:normAutofit/>
          </a:bodyPr>
          <a:lstStyle/>
          <a:p>
            <a:pPr algn="ctr"/>
            <a:r>
              <a:rPr lang="en-US" sz="2800" dirty="0"/>
              <a:t>Nonprofit Center of Northeast Florida Training</a:t>
            </a:r>
          </a:p>
        </p:txBody>
      </p:sp>
      <p:sp>
        <p:nvSpPr>
          <p:cNvPr id="3" name="Content Placeholder 2">
            <a:extLst>
              <a:ext uri="{FF2B5EF4-FFF2-40B4-BE49-F238E27FC236}">
                <a16:creationId xmlns:a16="http://schemas.microsoft.com/office/drawing/2014/main" id="{8812A6FC-93E2-9F04-497F-AF207C110CD4}"/>
              </a:ext>
            </a:extLst>
          </p:cNvPr>
          <p:cNvSpPr>
            <a:spLocks noGrp="1"/>
          </p:cNvSpPr>
          <p:nvPr>
            <p:ph idx="1"/>
          </p:nvPr>
        </p:nvSpPr>
        <p:spPr>
          <a:xfrm>
            <a:off x="1456542" y="1445209"/>
            <a:ext cx="9520158" cy="3450613"/>
          </a:xfrm>
        </p:spPr>
        <p:txBody>
          <a:bodyPr>
            <a:normAutofit/>
          </a:bodyPr>
          <a:lstStyle/>
          <a:p>
            <a:pPr marL="0" indent="0">
              <a:buNone/>
            </a:pPr>
            <a:endParaRPr lang="en-US" dirty="0"/>
          </a:p>
          <a:p>
            <a:pPr marL="0" indent="0">
              <a:buNone/>
            </a:pPr>
            <a:r>
              <a:rPr lang="en-US" dirty="0"/>
              <a:t>Organizations approved for funding must attend two trainings facilitated by the Nonprofit Center of Northeast Florida on the following dates:</a:t>
            </a:r>
          </a:p>
          <a:p>
            <a:pPr marL="0" indent="0">
              <a:buNone/>
            </a:pPr>
            <a:endParaRPr lang="en-US" dirty="0"/>
          </a:p>
          <a:p>
            <a:r>
              <a:rPr lang="en-US" dirty="0"/>
              <a:t>Tuesday, November 15, 2022 at 6:00pm – (Orientation/Training – 1)</a:t>
            </a:r>
          </a:p>
          <a:p>
            <a:r>
              <a:rPr lang="en-US" dirty="0"/>
              <a:t>Tuesday, April 4, 2022, 2023 at 6:00pm – (Training 2)</a:t>
            </a:r>
          </a:p>
          <a:p>
            <a:endParaRPr lang="en-US" dirty="0"/>
          </a:p>
          <a:p>
            <a:pPr marL="0" indent="0">
              <a:buNone/>
            </a:pPr>
            <a:endParaRPr lang="en-US" dirty="0"/>
          </a:p>
        </p:txBody>
      </p:sp>
    </p:spTree>
    <p:extLst>
      <p:ext uri="{BB962C8B-B14F-4D97-AF65-F5344CB8AC3E}">
        <p14:creationId xmlns:p14="http://schemas.microsoft.com/office/powerpoint/2010/main" val="3011055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05ED-FD11-B930-8DE4-38AD86429044}"/>
              </a:ext>
            </a:extLst>
          </p:cNvPr>
          <p:cNvSpPr>
            <a:spLocks noGrp="1"/>
          </p:cNvSpPr>
          <p:nvPr>
            <p:ph type="title"/>
          </p:nvPr>
        </p:nvSpPr>
        <p:spPr>
          <a:xfrm>
            <a:off x="1456542" y="241811"/>
            <a:ext cx="9520158" cy="1049235"/>
          </a:xfrm>
        </p:spPr>
        <p:txBody>
          <a:bodyPr>
            <a:normAutofit/>
          </a:bodyPr>
          <a:lstStyle/>
          <a:p>
            <a:pPr algn="ctr"/>
            <a:r>
              <a:rPr lang="en-US" sz="2800" dirty="0"/>
              <a:t>Training Descriptions</a:t>
            </a:r>
            <a:br>
              <a:rPr lang="en-US" sz="2800" dirty="0"/>
            </a:br>
            <a:r>
              <a:rPr lang="en-US" sz="2800" dirty="0"/>
              <a:t>Orientation/Training 1</a:t>
            </a:r>
          </a:p>
        </p:txBody>
      </p:sp>
      <p:sp>
        <p:nvSpPr>
          <p:cNvPr id="3" name="Content Placeholder 2">
            <a:extLst>
              <a:ext uri="{FF2B5EF4-FFF2-40B4-BE49-F238E27FC236}">
                <a16:creationId xmlns:a16="http://schemas.microsoft.com/office/drawing/2014/main" id="{8812A6FC-93E2-9F04-497F-AF207C110CD4}"/>
              </a:ext>
            </a:extLst>
          </p:cNvPr>
          <p:cNvSpPr>
            <a:spLocks noGrp="1"/>
          </p:cNvSpPr>
          <p:nvPr>
            <p:ph idx="1"/>
          </p:nvPr>
        </p:nvSpPr>
        <p:spPr>
          <a:xfrm>
            <a:off x="1941096" y="1461478"/>
            <a:ext cx="8703457" cy="4392245"/>
          </a:xfrm>
        </p:spPr>
        <p:txBody>
          <a:bodyPr>
            <a:normAutofit/>
          </a:bodyPr>
          <a:lstStyle/>
          <a:p>
            <a:pPr marL="0" indent="0">
              <a:spcBef>
                <a:spcPts val="0"/>
              </a:spcBef>
              <a:buNone/>
            </a:pPr>
            <a:endParaRPr lang="en-US" sz="1400" b="1" dirty="0">
              <a:effectLst/>
              <a:latin typeface="Calibri" panose="020F0502020204030204" pitchFamily="34" charset="0"/>
              <a:ea typeface="Times New Roman" panose="02020603050405020304" pitchFamily="18" charset="0"/>
            </a:endParaRPr>
          </a:p>
          <a:p>
            <a:pPr marL="0" indent="0">
              <a:spcBef>
                <a:spcPts val="0"/>
              </a:spcBef>
              <a:buNone/>
            </a:pPr>
            <a:r>
              <a:rPr lang="en-US" sz="1600" b="1" dirty="0">
                <a:effectLst/>
                <a:latin typeface="Calibri" panose="020F0502020204030204" pitchFamily="34" charset="0"/>
                <a:ea typeface="Times New Roman" panose="02020603050405020304" pitchFamily="18" charset="0"/>
              </a:rPr>
              <a:t>Tuesday, November 15, 2022 (Orientation/Training 1)</a:t>
            </a:r>
            <a:r>
              <a:rPr lang="en-US" sz="1600" b="1" dirty="0">
                <a:latin typeface="Calibri" panose="020F0502020204030204" pitchFamily="34" charset="0"/>
                <a:ea typeface="Times New Roman" panose="02020603050405020304" pitchFamily="18" charset="0"/>
              </a:rPr>
              <a:t> - </a:t>
            </a:r>
            <a:r>
              <a:rPr lang="en-US" sz="1600" dirty="0">
                <a:effectLst/>
                <a:latin typeface="Calibri" panose="020F0502020204030204" pitchFamily="34" charset="0"/>
                <a:ea typeface="Times New Roman" panose="02020603050405020304" pitchFamily="18" charset="0"/>
              </a:rPr>
              <a:t>Program Strategy and Evaluation:</a:t>
            </a:r>
          </a:p>
          <a:p>
            <a:pPr marL="0" indent="0">
              <a:spcBef>
                <a:spcPts val="0"/>
              </a:spcBef>
              <a:buNone/>
            </a:pPr>
            <a:endParaRPr lang="en-US" sz="1600" dirty="0">
              <a:effectLst/>
              <a:latin typeface="Calibri" panose="020F0502020204030204" pitchFamily="34" charset="0"/>
              <a:ea typeface="Times New Roman" panose="02020603050405020304" pitchFamily="18" charset="0"/>
            </a:endParaRPr>
          </a:p>
          <a:p>
            <a:pPr>
              <a:spcBef>
                <a:spcPts val="0"/>
              </a:spcBef>
            </a:pPr>
            <a:r>
              <a:rPr lang="en-US" sz="1600" dirty="0">
                <a:latin typeface="Calibri" panose="020F0502020204030204" pitchFamily="34" charset="0"/>
                <a:ea typeface="Times New Roman" panose="02020603050405020304" pitchFamily="18" charset="0"/>
              </a:rPr>
              <a:t>D</a:t>
            </a:r>
            <a:r>
              <a:rPr lang="en-US" sz="1600" dirty="0">
                <a:effectLst/>
                <a:latin typeface="Calibri" panose="020F0502020204030204" pitchFamily="34" charset="0"/>
                <a:ea typeface="Times New Roman" panose="02020603050405020304" pitchFamily="18" charset="0"/>
              </a:rPr>
              <a:t>efine goals for organization or program</a:t>
            </a:r>
          </a:p>
          <a:p>
            <a:pPr marL="0" indent="0">
              <a:spcBef>
                <a:spcPts val="0"/>
              </a:spcBef>
              <a:buNone/>
            </a:pPr>
            <a:endParaRPr lang="en-US" sz="1600" dirty="0">
              <a:effectLst/>
              <a:latin typeface="Calibri" panose="020F0502020204030204" pitchFamily="34" charset="0"/>
              <a:ea typeface="Times New Roman" panose="02020603050405020304" pitchFamily="18" charset="0"/>
            </a:endParaRPr>
          </a:p>
          <a:p>
            <a:pPr>
              <a:spcBef>
                <a:spcPts val="0"/>
              </a:spcBef>
            </a:pPr>
            <a:r>
              <a:rPr lang="en-US" sz="1600" dirty="0">
                <a:latin typeface="Calibri" panose="020F0502020204030204" pitchFamily="34" charset="0"/>
                <a:ea typeface="Times New Roman" panose="02020603050405020304" pitchFamily="18" charset="0"/>
              </a:rPr>
              <a:t>D</a:t>
            </a:r>
            <a:r>
              <a:rPr lang="en-US" sz="1600" dirty="0">
                <a:effectLst/>
                <a:latin typeface="Calibri" panose="020F0502020204030204" pitchFamily="34" charset="0"/>
                <a:ea typeface="Times New Roman" panose="02020603050405020304" pitchFamily="18" charset="0"/>
              </a:rPr>
              <a:t>esign an evaluation and measurement plan that fits needs </a:t>
            </a:r>
          </a:p>
          <a:p>
            <a:pPr marL="0" indent="0">
              <a:spcBef>
                <a:spcPts val="0"/>
              </a:spcBef>
              <a:buNone/>
            </a:pPr>
            <a:endParaRPr lang="en-US" sz="1600" dirty="0">
              <a:effectLst/>
              <a:latin typeface="Calibri" panose="020F0502020204030204" pitchFamily="34" charset="0"/>
              <a:ea typeface="Times New Roman" panose="02020603050405020304" pitchFamily="18" charset="0"/>
            </a:endParaRPr>
          </a:p>
          <a:p>
            <a:pPr>
              <a:spcBef>
                <a:spcPts val="0"/>
              </a:spcBef>
            </a:pPr>
            <a:r>
              <a:rPr lang="en-US" sz="1600" dirty="0">
                <a:latin typeface="Calibri" panose="020F0502020204030204" pitchFamily="34" charset="0"/>
                <a:ea typeface="Times New Roman" panose="02020603050405020304" pitchFamily="18" charset="0"/>
              </a:rPr>
              <a:t>U</a:t>
            </a:r>
            <a:r>
              <a:rPr lang="en-US" sz="1600" dirty="0">
                <a:effectLst/>
                <a:latin typeface="Calibri" panose="020F0502020204030204" pitchFamily="34" charset="0"/>
                <a:ea typeface="Times New Roman" panose="02020603050405020304" pitchFamily="18" charset="0"/>
              </a:rPr>
              <a:t>nderstand how to communicate strategy based on evidence</a:t>
            </a:r>
          </a:p>
          <a:p>
            <a:pPr marL="0" indent="0">
              <a:spcBef>
                <a:spcPts val="0"/>
              </a:spcBef>
              <a:buNone/>
            </a:pPr>
            <a:endParaRPr lang="en-US" sz="1600" dirty="0">
              <a:latin typeface="Calibri" panose="020F0502020204030204" pitchFamily="34" charset="0"/>
              <a:ea typeface="Times New Roman" panose="02020603050405020304" pitchFamily="18" charset="0"/>
            </a:endParaRPr>
          </a:p>
          <a:p>
            <a:pPr marL="0" indent="0">
              <a:spcBef>
                <a:spcPts val="0"/>
              </a:spcBef>
              <a:buNone/>
            </a:pPr>
            <a:r>
              <a:rPr lang="en-US" sz="1600" dirty="0">
                <a:latin typeface="Calibri" panose="020F0502020204030204" pitchFamily="34" charset="0"/>
                <a:ea typeface="Times New Roman" panose="02020603050405020304" pitchFamily="18" charset="0"/>
              </a:rPr>
              <a:t>T</a:t>
            </a:r>
            <a:r>
              <a:rPr lang="en-US" sz="1600" dirty="0">
                <a:effectLst/>
                <a:latin typeface="Calibri" panose="020F0502020204030204" pitchFamily="34" charset="0"/>
                <a:ea typeface="Times New Roman" panose="02020603050405020304" pitchFamily="18" charset="0"/>
              </a:rPr>
              <a:t>he workshop will take the mystery out of program design and evaluation to ensure tools needed to refine strategy, as well as incorporate stakeholders </a:t>
            </a:r>
            <a:r>
              <a:rPr lang="en-US" sz="1600" dirty="0">
                <a:latin typeface="Calibri" panose="020F0502020204030204" pitchFamily="34" charset="0"/>
                <a:ea typeface="Times New Roman" panose="02020603050405020304" pitchFamily="18" charset="0"/>
              </a:rPr>
              <a:t>for</a:t>
            </a:r>
            <a:r>
              <a:rPr lang="en-US" sz="1600" dirty="0">
                <a:effectLst/>
                <a:latin typeface="Calibri" panose="020F0502020204030204" pitchFamily="34" charset="0"/>
                <a:ea typeface="Times New Roman" panose="02020603050405020304" pitchFamily="18" charset="0"/>
              </a:rPr>
              <a:t> design processing to build buy-in from funders, staff, and constituents. </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600" dirty="0">
              <a:effectLst/>
              <a:latin typeface="Calibri" panose="020F0502020204030204" pitchFamily="34" charset="0"/>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1595762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05ED-FD11-B930-8DE4-38AD86429044}"/>
              </a:ext>
            </a:extLst>
          </p:cNvPr>
          <p:cNvSpPr>
            <a:spLocks noGrp="1"/>
          </p:cNvSpPr>
          <p:nvPr>
            <p:ph type="title"/>
          </p:nvPr>
        </p:nvSpPr>
        <p:spPr>
          <a:xfrm>
            <a:off x="1456542" y="241811"/>
            <a:ext cx="9520158" cy="1049235"/>
          </a:xfrm>
        </p:spPr>
        <p:txBody>
          <a:bodyPr>
            <a:normAutofit/>
          </a:bodyPr>
          <a:lstStyle/>
          <a:p>
            <a:pPr algn="ctr"/>
            <a:r>
              <a:rPr lang="en-US" sz="2800" dirty="0"/>
              <a:t>Training Descriptions</a:t>
            </a:r>
            <a:br>
              <a:rPr lang="en-US" sz="2800" dirty="0"/>
            </a:br>
            <a:r>
              <a:rPr lang="en-US" sz="2800" dirty="0"/>
              <a:t>Orientation/Training 2</a:t>
            </a:r>
          </a:p>
        </p:txBody>
      </p:sp>
      <p:sp>
        <p:nvSpPr>
          <p:cNvPr id="3" name="Content Placeholder 2">
            <a:extLst>
              <a:ext uri="{FF2B5EF4-FFF2-40B4-BE49-F238E27FC236}">
                <a16:creationId xmlns:a16="http://schemas.microsoft.com/office/drawing/2014/main" id="{8812A6FC-93E2-9F04-497F-AF207C110CD4}"/>
              </a:ext>
            </a:extLst>
          </p:cNvPr>
          <p:cNvSpPr>
            <a:spLocks noGrp="1"/>
          </p:cNvSpPr>
          <p:nvPr>
            <p:ph idx="1"/>
          </p:nvPr>
        </p:nvSpPr>
        <p:spPr>
          <a:xfrm>
            <a:off x="2301624" y="1461478"/>
            <a:ext cx="8675076" cy="4392245"/>
          </a:xfrm>
        </p:spPr>
        <p:txBody>
          <a:bodyPr>
            <a:normAutofit lnSpcReduction="10000"/>
          </a:bodyPr>
          <a:lstStyle/>
          <a:p>
            <a:pPr marL="0" indent="0">
              <a:spcBef>
                <a:spcPts val="0"/>
              </a:spcBef>
              <a:buNone/>
            </a:pPr>
            <a:endParaRPr lang="en-US" sz="1400" b="1" dirty="0">
              <a:effectLst/>
              <a:latin typeface="Calibri" panose="020F0502020204030204" pitchFamily="34" charset="0"/>
              <a:ea typeface="Times New Roman" panose="02020603050405020304" pitchFamily="18" charset="0"/>
            </a:endParaRPr>
          </a:p>
          <a:p>
            <a:pPr marL="0" indent="0">
              <a:spcBef>
                <a:spcPts val="0"/>
              </a:spcBef>
              <a:buNone/>
            </a:pPr>
            <a:r>
              <a:rPr lang="en-US" sz="1600" b="1" dirty="0">
                <a:effectLst/>
                <a:latin typeface="Calibri" panose="020F0502020204030204" pitchFamily="34" charset="0"/>
                <a:ea typeface="Times New Roman" panose="02020603050405020304" pitchFamily="18" charset="0"/>
              </a:rPr>
              <a:t>Tuesday, April 4, 2023 (Training 2)</a:t>
            </a:r>
            <a:r>
              <a:rPr lang="en-US" sz="1600" b="1" dirty="0">
                <a:latin typeface="Calibri" panose="020F0502020204030204" pitchFamily="34" charset="0"/>
                <a:ea typeface="Times New Roman" panose="02020603050405020304" pitchFamily="18" charset="0"/>
              </a:rPr>
              <a:t> - </a:t>
            </a:r>
            <a:r>
              <a:rPr lang="en-US" sz="1600" dirty="0">
                <a:effectLst/>
                <a:latin typeface="Calibri" panose="020F0502020204030204" pitchFamily="34" charset="0"/>
                <a:ea typeface="Times New Roman" panose="02020603050405020304" pitchFamily="18" charset="0"/>
              </a:rPr>
              <a:t>Grants Readiness, Research, and Writing:</a:t>
            </a:r>
          </a:p>
          <a:p>
            <a:pPr marL="0" indent="0">
              <a:spcBef>
                <a:spcPts val="0"/>
              </a:spcBef>
              <a:buNone/>
            </a:pPr>
            <a:endParaRPr lang="en-US" sz="1600" dirty="0">
              <a:effectLst/>
              <a:latin typeface="Calibri" panose="020F0502020204030204" pitchFamily="34" charset="0"/>
              <a:ea typeface="Times New Roman" panose="02020603050405020304" pitchFamily="18" charset="0"/>
            </a:endParaRPr>
          </a:p>
          <a:p>
            <a:pPr>
              <a:spcBef>
                <a:spcPts val="0"/>
              </a:spcBef>
            </a:pPr>
            <a:r>
              <a:rPr lang="en-US" sz="1600" dirty="0">
                <a:latin typeface="Calibri" panose="020F0502020204030204" pitchFamily="34" charset="0"/>
                <a:ea typeface="Times New Roman" panose="02020603050405020304" pitchFamily="18" charset="0"/>
              </a:rPr>
              <a:t>M</a:t>
            </a:r>
            <a:r>
              <a:rPr lang="en-US" sz="1600" dirty="0">
                <a:effectLst/>
                <a:latin typeface="Calibri" panose="020F0502020204030204" pitchFamily="34" charset="0"/>
                <a:ea typeface="Times New Roman" panose="02020603050405020304" pitchFamily="18" charset="0"/>
              </a:rPr>
              <a:t>easure performance and outcomes</a:t>
            </a:r>
          </a:p>
          <a:p>
            <a:pPr marL="0" indent="0">
              <a:spcBef>
                <a:spcPts val="0"/>
              </a:spcBef>
              <a:buNone/>
            </a:pPr>
            <a:endParaRPr lang="en-US" sz="1600" dirty="0">
              <a:effectLst/>
              <a:latin typeface="Calibri" panose="020F0502020204030204" pitchFamily="34" charset="0"/>
              <a:ea typeface="Times New Roman" panose="02020603050405020304" pitchFamily="18" charset="0"/>
            </a:endParaRPr>
          </a:p>
          <a:p>
            <a:pPr>
              <a:spcBef>
                <a:spcPts val="0"/>
              </a:spcBef>
            </a:pPr>
            <a:r>
              <a:rPr lang="en-US" sz="1600" dirty="0">
                <a:latin typeface="Calibri" panose="020F0502020204030204" pitchFamily="34" charset="0"/>
                <a:ea typeface="Times New Roman" panose="02020603050405020304" pitchFamily="18" charset="0"/>
              </a:rPr>
              <a:t>F</a:t>
            </a:r>
            <a:r>
              <a:rPr lang="en-US" sz="1600" dirty="0">
                <a:effectLst/>
                <a:latin typeface="Calibri" panose="020F0502020204030204" pitchFamily="34" charset="0"/>
                <a:ea typeface="Times New Roman" panose="02020603050405020304" pitchFamily="18" charset="0"/>
              </a:rPr>
              <a:t>ind funding partners whose goals align with work</a:t>
            </a:r>
          </a:p>
          <a:p>
            <a:pPr marL="0" indent="0">
              <a:spcBef>
                <a:spcPts val="0"/>
              </a:spcBef>
              <a:buNone/>
            </a:pPr>
            <a:endParaRPr lang="en-US" sz="1600" dirty="0">
              <a:effectLst/>
              <a:latin typeface="Calibri" panose="020F0502020204030204" pitchFamily="34" charset="0"/>
              <a:ea typeface="Times New Roman" panose="02020603050405020304" pitchFamily="18" charset="0"/>
            </a:endParaRPr>
          </a:p>
          <a:p>
            <a:pPr>
              <a:spcBef>
                <a:spcPts val="0"/>
              </a:spcBef>
            </a:pPr>
            <a:r>
              <a:rPr lang="en-US" sz="1600" dirty="0">
                <a:latin typeface="Calibri" panose="020F0502020204030204" pitchFamily="34" charset="0"/>
                <a:ea typeface="Times New Roman" panose="02020603050405020304" pitchFamily="18" charset="0"/>
              </a:rPr>
              <a:t>How to e</a:t>
            </a:r>
            <a:r>
              <a:rPr lang="en-US" sz="1600" dirty="0">
                <a:effectLst/>
                <a:latin typeface="Calibri" panose="020F0502020204030204" pitchFamily="34" charset="0"/>
                <a:ea typeface="Times New Roman" panose="02020603050405020304" pitchFamily="18" charset="0"/>
              </a:rPr>
              <a:t>nsure program and organization is “grant ready”</a:t>
            </a:r>
          </a:p>
          <a:p>
            <a:pPr marL="0" indent="0">
              <a:spcBef>
                <a:spcPts val="0"/>
              </a:spcBef>
              <a:buNone/>
            </a:pPr>
            <a:endParaRPr lang="en-US" sz="1600" dirty="0">
              <a:effectLst/>
              <a:latin typeface="Calibri" panose="020F0502020204030204" pitchFamily="34" charset="0"/>
              <a:ea typeface="Times New Roman" panose="02020603050405020304" pitchFamily="18" charset="0"/>
            </a:endParaRPr>
          </a:p>
          <a:p>
            <a:pPr>
              <a:spcBef>
                <a:spcPts val="0"/>
              </a:spcBef>
            </a:pPr>
            <a:r>
              <a:rPr lang="en-US" sz="1600" dirty="0">
                <a:latin typeface="Calibri" panose="020F0502020204030204" pitchFamily="34" charset="0"/>
                <a:ea typeface="Times New Roman" panose="02020603050405020304" pitchFamily="18" charset="0"/>
              </a:rPr>
              <a:t>F</a:t>
            </a:r>
            <a:r>
              <a:rPr lang="en-US" sz="1600" dirty="0">
                <a:effectLst/>
                <a:latin typeface="Calibri" panose="020F0502020204030204" pitchFamily="34" charset="0"/>
                <a:ea typeface="Times New Roman" panose="02020603050405020304" pitchFamily="18" charset="0"/>
              </a:rPr>
              <a:t>ind grant makers who are a good match</a:t>
            </a:r>
          </a:p>
          <a:p>
            <a:pPr marL="0" indent="0">
              <a:spcBef>
                <a:spcPts val="0"/>
              </a:spcBef>
              <a:buNone/>
            </a:pPr>
            <a:endParaRPr lang="en-US" sz="1600" dirty="0">
              <a:effectLst/>
              <a:latin typeface="Calibri" panose="020F0502020204030204" pitchFamily="34" charset="0"/>
              <a:ea typeface="Times New Roman" panose="02020603050405020304" pitchFamily="18" charset="0"/>
            </a:endParaRPr>
          </a:p>
          <a:p>
            <a:pPr>
              <a:spcBef>
                <a:spcPts val="0"/>
              </a:spcBef>
            </a:pPr>
            <a:r>
              <a:rPr lang="en-US" sz="1600" dirty="0">
                <a:latin typeface="Calibri" panose="020F0502020204030204" pitchFamily="34" charset="0"/>
                <a:ea typeface="Times New Roman" panose="02020603050405020304" pitchFamily="18" charset="0"/>
              </a:rPr>
              <a:t>Determine w</a:t>
            </a:r>
            <a:r>
              <a:rPr lang="en-US" sz="1600" dirty="0">
                <a:effectLst/>
                <a:latin typeface="Calibri" panose="020F0502020204030204" pitchFamily="34" charset="0"/>
                <a:ea typeface="Times New Roman" panose="02020603050405020304" pitchFamily="18" charset="0"/>
              </a:rPr>
              <a:t>hat makes a good proposal</a:t>
            </a:r>
          </a:p>
          <a:p>
            <a:pPr marL="0" indent="0">
              <a:spcBef>
                <a:spcPts val="0"/>
              </a:spcBef>
              <a:buNone/>
            </a:pPr>
            <a:endParaRPr lang="en-US" sz="1600" dirty="0">
              <a:effectLst/>
              <a:latin typeface="Calibri" panose="020F0502020204030204" pitchFamily="34" charset="0"/>
              <a:ea typeface="Times New Roman" panose="02020603050405020304" pitchFamily="18" charset="0"/>
            </a:endParaRPr>
          </a:p>
          <a:p>
            <a:pPr marL="0" indent="0">
              <a:spcBef>
                <a:spcPts val="0"/>
              </a:spcBef>
              <a:buNone/>
            </a:pPr>
            <a:r>
              <a:rPr lang="en-US" sz="1600" dirty="0">
                <a:effectLst/>
                <a:latin typeface="Calibri" panose="020F0502020204030204" pitchFamily="34" charset="0"/>
                <a:ea typeface="Times New Roman" panose="02020603050405020304" pitchFamily="18" charset="0"/>
              </a:rPr>
              <a:t>Participants in this session will leave better able to research, organize, and draft a successful proposal regardless of mission area or organization size. </a:t>
            </a:r>
            <a:endParaRPr lang="en-US" sz="1600" dirty="0">
              <a:effectLst/>
              <a:latin typeface="Calibri" panose="020F0502020204030204" pitchFamily="34" charset="0"/>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3522147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05ED-FD11-B930-8DE4-38AD86429044}"/>
              </a:ext>
            </a:extLst>
          </p:cNvPr>
          <p:cNvSpPr>
            <a:spLocks noGrp="1"/>
          </p:cNvSpPr>
          <p:nvPr>
            <p:ph type="title"/>
          </p:nvPr>
        </p:nvSpPr>
        <p:spPr>
          <a:xfrm>
            <a:off x="1456542" y="241811"/>
            <a:ext cx="9520158" cy="1049235"/>
          </a:xfrm>
        </p:spPr>
        <p:txBody>
          <a:bodyPr>
            <a:normAutofit/>
          </a:bodyPr>
          <a:lstStyle/>
          <a:p>
            <a:pPr algn="ctr"/>
            <a:r>
              <a:rPr lang="en-US" sz="2800" dirty="0"/>
              <a:t>Next Steps: </a:t>
            </a:r>
            <a:br>
              <a:rPr lang="en-US" sz="2800" dirty="0"/>
            </a:br>
            <a:r>
              <a:rPr lang="en-US" sz="2800" dirty="0"/>
              <a:t>Tentative Contract Timeline</a:t>
            </a:r>
          </a:p>
        </p:txBody>
      </p:sp>
      <p:sp>
        <p:nvSpPr>
          <p:cNvPr id="3" name="Content Placeholder 2">
            <a:extLst>
              <a:ext uri="{FF2B5EF4-FFF2-40B4-BE49-F238E27FC236}">
                <a16:creationId xmlns:a16="http://schemas.microsoft.com/office/drawing/2014/main" id="{8812A6FC-93E2-9F04-497F-AF207C110CD4}"/>
              </a:ext>
            </a:extLst>
          </p:cNvPr>
          <p:cNvSpPr>
            <a:spLocks noGrp="1"/>
          </p:cNvSpPr>
          <p:nvPr>
            <p:ph idx="1"/>
          </p:nvPr>
        </p:nvSpPr>
        <p:spPr>
          <a:xfrm>
            <a:off x="1456542" y="1430216"/>
            <a:ext cx="10016443" cy="4392245"/>
          </a:xfrm>
        </p:spPr>
        <p:txBody>
          <a:bodyPr>
            <a:normAutofit fontScale="92500" lnSpcReduction="10000"/>
          </a:bodyPr>
          <a:lstStyle/>
          <a:p>
            <a:pPr marL="0" indent="0">
              <a:spcBef>
                <a:spcPts val="0"/>
              </a:spcBef>
              <a:buNone/>
            </a:pPr>
            <a:endParaRPr lang="en-US" sz="1400" b="1" dirty="0">
              <a:effectLst/>
              <a:latin typeface="Calibri" panose="020F0502020204030204" pitchFamily="34" charset="0"/>
              <a:ea typeface="Times New Roman" panose="02020603050405020304" pitchFamily="18" charset="0"/>
            </a:endParaRPr>
          </a:p>
          <a:p>
            <a:pPr>
              <a:spcBef>
                <a:spcPts val="0"/>
              </a:spcBef>
            </a:pPr>
            <a:r>
              <a:rPr lang="en-US" sz="1600" dirty="0">
                <a:effectLst/>
                <a:latin typeface="Calibri" panose="020F0502020204030204" pitchFamily="34" charset="0"/>
                <a:ea typeface="Times New Roman" panose="02020603050405020304" pitchFamily="18" charset="0"/>
              </a:rPr>
              <a:t>Tuesday, October 25, 2022, Dr. Garrett created 43 separate Legal Request forms, attached with applications for each organization, and Ordinance (2022-690-E), forwarded to GovtOps Legal Request and Office of General Counsel (OGC) to complete contracts. </a:t>
            </a:r>
          </a:p>
          <a:p>
            <a:pPr marL="0" indent="0">
              <a:spcBef>
                <a:spcPts val="0"/>
              </a:spcBef>
              <a:buNone/>
            </a:pPr>
            <a:endParaRPr lang="en-US" sz="1600" dirty="0">
              <a:latin typeface="Calibri" panose="020F0502020204030204" pitchFamily="34" charset="0"/>
              <a:ea typeface="Times New Roman" panose="02020603050405020304" pitchFamily="18" charset="0"/>
            </a:endParaRPr>
          </a:p>
          <a:p>
            <a:pPr marL="0" indent="0">
              <a:spcBef>
                <a:spcPts val="0"/>
              </a:spcBef>
              <a:buNone/>
            </a:pPr>
            <a:endParaRPr lang="en-US" sz="1600" dirty="0">
              <a:effectLst/>
              <a:latin typeface="Calibri" panose="020F0502020204030204" pitchFamily="34" charset="0"/>
              <a:ea typeface="Times New Roman" panose="02020603050405020304" pitchFamily="18" charset="0"/>
            </a:endParaRPr>
          </a:p>
          <a:p>
            <a:pPr>
              <a:spcBef>
                <a:spcPts val="0"/>
              </a:spcBef>
            </a:pPr>
            <a:r>
              <a:rPr lang="en-US" sz="1600" dirty="0">
                <a:effectLst/>
                <a:latin typeface="Calibri" panose="020F0502020204030204" pitchFamily="34" charset="0"/>
                <a:ea typeface="Times New Roman" panose="02020603050405020304" pitchFamily="18" charset="0"/>
              </a:rPr>
              <a:t>Tentatively, contracts will be ready via Office of General Counsel the week of </a:t>
            </a:r>
            <a:r>
              <a:rPr lang="en-US" sz="1600" dirty="0">
                <a:latin typeface="Calibri" panose="020F0502020204030204" pitchFamily="34" charset="0"/>
                <a:ea typeface="Times New Roman" panose="02020603050405020304" pitchFamily="18" charset="0"/>
              </a:rPr>
              <a:t>October 31</a:t>
            </a:r>
            <a:r>
              <a:rPr lang="en-US" sz="1600" baseline="30000" dirty="0">
                <a:latin typeface="Calibri" panose="020F0502020204030204" pitchFamily="34" charset="0"/>
                <a:ea typeface="Times New Roman" panose="02020603050405020304" pitchFamily="18" charset="0"/>
              </a:rPr>
              <a:t>st</a:t>
            </a:r>
            <a:r>
              <a:rPr lang="en-US" sz="1600" dirty="0">
                <a:latin typeface="Calibri" panose="020F0502020204030204" pitchFamily="34" charset="0"/>
                <a:ea typeface="Times New Roman" panose="02020603050405020304" pitchFamily="18" charset="0"/>
              </a:rPr>
              <a:t> for email distribution</a:t>
            </a:r>
          </a:p>
          <a:p>
            <a:pPr marL="0" indent="0">
              <a:spcBef>
                <a:spcPts val="0"/>
              </a:spcBef>
              <a:buNone/>
            </a:pPr>
            <a:endParaRPr lang="en-US" sz="1600" dirty="0">
              <a:latin typeface="Calibri" panose="020F0502020204030204" pitchFamily="34" charset="0"/>
              <a:ea typeface="Times New Roman" panose="02020603050405020304" pitchFamily="18" charset="0"/>
            </a:endParaRPr>
          </a:p>
          <a:p>
            <a:pPr marL="0" indent="0">
              <a:spcBef>
                <a:spcPts val="0"/>
              </a:spcBef>
              <a:buNone/>
            </a:pPr>
            <a:endParaRPr lang="en-US" sz="1600" dirty="0">
              <a:effectLst/>
              <a:latin typeface="Calibri" panose="020F0502020204030204" pitchFamily="34" charset="0"/>
              <a:ea typeface="Times New Roman" panose="02020603050405020304" pitchFamily="18" charset="0"/>
            </a:endParaRPr>
          </a:p>
          <a:p>
            <a:pPr>
              <a:spcBef>
                <a:spcPts val="0"/>
              </a:spcBef>
            </a:pPr>
            <a:r>
              <a:rPr lang="en-US" sz="1600" dirty="0">
                <a:effectLst/>
                <a:latin typeface="Calibri" panose="020F0502020204030204" pitchFamily="34" charset="0"/>
                <a:ea typeface="Times New Roman" panose="02020603050405020304" pitchFamily="18" charset="0"/>
              </a:rPr>
              <a:t>Upon approval from OGC, Dr. Garrett will notify each organization via call and email regarding award and training dates</a:t>
            </a:r>
          </a:p>
          <a:p>
            <a:pPr marL="0" indent="0">
              <a:spcBef>
                <a:spcPts val="0"/>
              </a:spcBef>
              <a:buNone/>
            </a:pPr>
            <a:endParaRPr lang="en-US" sz="1600" dirty="0">
              <a:effectLst/>
              <a:latin typeface="Calibri" panose="020F0502020204030204" pitchFamily="34" charset="0"/>
              <a:ea typeface="Times New Roman" panose="02020603050405020304" pitchFamily="18" charset="0"/>
            </a:endParaRPr>
          </a:p>
          <a:p>
            <a:pPr marL="0" indent="0">
              <a:spcBef>
                <a:spcPts val="0"/>
              </a:spcBef>
              <a:buNone/>
            </a:pPr>
            <a:endParaRPr lang="en-US" sz="1600" dirty="0">
              <a:effectLst/>
              <a:latin typeface="Calibri" panose="020F0502020204030204" pitchFamily="34" charset="0"/>
              <a:ea typeface="Times New Roman" panose="02020603050405020304" pitchFamily="18" charset="0"/>
            </a:endParaRPr>
          </a:p>
          <a:p>
            <a:pPr>
              <a:spcBef>
                <a:spcPts val="0"/>
              </a:spcBef>
            </a:pPr>
            <a:r>
              <a:rPr lang="en-US" sz="1600" dirty="0">
                <a:effectLst/>
                <a:latin typeface="Calibri" panose="020F0502020204030204" pitchFamily="34" charset="0"/>
                <a:ea typeface="Times New Roman" panose="02020603050405020304" pitchFamily="18" charset="0"/>
              </a:rPr>
              <a:t>All awardees are expected to sign, date, and return contracts back to Dr. Garrett as soon as possible </a:t>
            </a:r>
          </a:p>
          <a:p>
            <a:pPr marL="0" indent="0">
              <a:spcBef>
                <a:spcPts val="0"/>
              </a:spcBef>
              <a:buNone/>
            </a:pPr>
            <a:endParaRPr lang="en-US" sz="1600" dirty="0">
              <a:effectLst/>
              <a:latin typeface="Calibri" panose="020F0502020204030204" pitchFamily="34" charset="0"/>
              <a:ea typeface="Times New Roman" panose="02020603050405020304" pitchFamily="18" charset="0"/>
            </a:endParaRPr>
          </a:p>
          <a:p>
            <a:pPr marL="0" indent="0">
              <a:spcBef>
                <a:spcPts val="0"/>
              </a:spcBef>
              <a:buNone/>
            </a:pPr>
            <a:endParaRPr lang="en-US" sz="1600" dirty="0">
              <a:latin typeface="Calibri" panose="020F0502020204030204" pitchFamily="34" charset="0"/>
              <a:ea typeface="Times New Roman" panose="02020603050405020304" pitchFamily="18" charset="0"/>
            </a:endParaRPr>
          </a:p>
          <a:p>
            <a:pPr>
              <a:spcBef>
                <a:spcPts val="0"/>
              </a:spcBef>
            </a:pPr>
            <a:r>
              <a:rPr lang="en-US" sz="1600" dirty="0">
                <a:latin typeface="Calibri" panose="020F0502020204030204" pitchFamily="34" charset="0"/>
              </a:rPr>
              <a:t>Anticipated time for delivery of fully executed contracts ready for invoicing is late November/early December</a:t>
            </a:r>
          </a:p>
          <a:p>
            <a:pPr marL="0" indent="0">
              <a:spcBef>
                <a:spcPts val="0"/>
              </a:spcBef>
              <a:buNone/>
            </a:pPr>
            <a:endParaRPr lang="en-US" sz="1400" dirty="0">
              <a:effectLst/>
              <a:latin typeface="Calibri" panose="020F0502020204030204" pitchFamily="34"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21103714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docProps/app.xml><?xml version="1.0" encoding="utf-8"?>
<Properties xmlns="http://schemas.openxmlformats.org/officeDocument/2006/extended-properties" xmlns:vt="http://schemas.openxmlformats.org/officeDocument/2006/docPropsVTypes">
  <Template>Gallery</Template>
  <TotalTime>26484</TotalTime>
  <Words>735</Words>
  <Application>Microsoft Office PowerPoint</Application>
  <PresentationFormat>Widescreen</PresentationFormat>
  <Paragraphs>122</Paragraphs>
  <Slides>10</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6" baseType="lpstr">
      <vt:lpstr>Arial</vt:lpstr>
      <vt:lpstr>Calibri</vt:lpstr>
      <vt:lpstr>Palatino Linotype</vt:lpstr>
      <vt:lpstr>Times New Roman</vt:lpstr>
      <vt:lpstr>Gallery</vt:lpstr>
      <vt:lpstr>Worksheet</vt:lpstr>
      <vt:lpstr>Commission Updates</vt:lpstr>
      <vt:lpstr>Where We Are? Ordinance 2022 – 690 – E (Substitute)</vt:lpstr>
      <vt:lpstr>Ordinance 2022 – 690 – E (Substitute) Appropriations</vt:lpstr>
      <vt:lpstr>Ordinance 2022 – 690 – E (Substitute) Appropriations</vt:lpstr>
      <vt:lpstr> Safety and crime Reduction funding recommendation (SCRC voted 8-26-2022/Approved by City Council 10-11-2022)  </vt:lpstr>
      <vt:lpstr>Nonprofit Center of Northeast Florida Training</vt:lpstr>
      <vt:lpstr>Training Descriptions Orientation/Training 1</vt:lpstr>
      <vt:lpstr>Training Descriptions Orientation/Training 2</vt:lpstr>
      <vt:lpstr>Next Steps:  Tentative Contract Timeline</vt:lpstr>
      <vt:lpstr>Jacksonville Homicide Stats for 2022 as compared to the same time in 2021. Homicide – Killing of a person by another; lacks criminal intent Murder – Homicide committed with criminal intent  As of September 2022, there have been 13 Homicides in Jacksonville, FL as compared to 11 Homicides in 2021. Below are comparisons broken down by month.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Garrett, Nicoa</dc:creator>
  <cp:lastModifiedBy>Garrett, Nicoa</cp:lastModifiedBy>
  <cp:revision>73</cp:revision>
  <dcterms:created xsi:type="dcterms:W3CDTF">2022-01-20T13:57:51Z</dcterms:created>
  <dcterms:modified xsi:type="dcterms:W3CDTF">2022-10-28T15:40:29Z</dcterms:modified>
</cp:coreProperties>
</file>